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310" r:id="rId2"/>
    <p:sldId id="279" r:id="rId3"/>
    <p:sldId id="305" r:id="rId4"/>
    <p:sldId id="306" r:id="rId5"/>
    <p:sldId id="282" r:id="rId6"/>
    <p:sldId id="283" r:id="rId7"/>
    <p:sldId id="284" r:id="rId8"/>
    <p:sldId id="285" r:id="rId9"/>
    <p:sldId id="286" r:id="rId10"/>
    <p:sldId id="287" r:id="rId11"/>
    <p:sldId id="288" r:id="rId12"/>
    <p:sldId id="289" r:id="rId13"/>
    <p:sldId id="290" r:id="rId14"/>
    <p:sldId id="311" r:id="rId15"/>
    <p:sldId id="312" r:id="rId16"/>
    <p:sldId id="313" r:id="rId17"/>
    <p:sldId id="314" r:id="rId18"/>
    <p:sldId id="315"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8" r:id="rId33"/>
    <p:sldId id="257" r:id="rId34"/>
    <p:sldId id="307" r:id="rId35"/>
    <p:sldId id="304" r:id="rId36"/>
    <p:sldId id="309"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kRyMq7llbTxX/4jVYHec7r96g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16E49812-35AC-4C51-8ACF-F0DE45B715C4}">
  <a:tblStyle styleId="{16E49812-35AC-4C51-8ACF-F0DE45B715C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26" autoAdjust="0"/>
    <p:restoredTop sz="94660"/>
  </p:normalViewPr>
  <p:slideViewPr>
    <p:cSldViewPr snapToGrid="0">
      <p:cViewPr>
        <p:scale>
          <a:sx n="60" d="100"/>
          <a:sy n="60" d="100"/>
        </p:scale>
        <p:origin x="-1308"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21D871-5C15-4EC0-B85F-91F989913FF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MX"/>
        </a:p>
      </dgm:t>
    </dgm:pt>
    <dgm:pt modelId="{3C6B5CA0-795C-4962-8857-4E0779F9CF2A}">
      <dgm:prSet phldrT="[Texto]"/>
      <dgm:spPr/>
      <dgm:t>
        <a:bodyPr/>
        <a:lstStyle/>
        <a:p>
          <a:r>
            <a:rPr lang="es-MX" dirty="0" smtClean="0">
              <a:latin typeface="Arial Rounded MT Bold" panose="020F0704030504030204" pitchFamily="34" charset="0"/>
            </a:rPr>
            <a:t>Matemáticas 0 será virtual</a:t>
          </a:r>
          <a:endParaRPr lang="es-MX" dirty="0">
            <a:latin typeface="Arial Rounded MT Bold" panose="020F0704030504030204" pitchFamily="34" charset="0"/>
          </a:endParaRPr>
        </a:p>
      </dgm:t>
    </dgm:pt>
    <dgm:pt modelId="{363C3D45-B640-4BB9-AE42-BA5A351D843F}" type="parTrans" cxnId="{E5D11298-3F98-42B3-9595-5D91AEBC787A}">
      <dgm:prSet/>
      <dgm:spPr/>
      <dgm:t>
        <a:bodyPr/>
        <a:lstStyle/>
        <a:p>
          <a:endParaRPr lang="es-MX">
            <a:latin typeface="Arial Rounded MT Bold" panose="020F0704030504030204" pitchFamily="34" charset="0"/>
          </a:endParaRPr>
        </a:p>
      </dgm:t>
    </dgm:pt>
    <dgm:pt modelId="{A2321B39-E724-47B7-B8E3-0AD8BFEF9A1E}" type="sibTrans" cxnId="{E5D11298-3F98-42B3-9595-5D91AEBC787A}">
      <dgm:prSet/>
      <dgm:spPr/>
      <dgm:t>
        <a:bodyPr/>
        <a:lstStyle/>
        <a:p>
          <a:endParaRPr lang="es-MX">
            <a:latin typeface="Arial Rounded MT Bold" panose="020F0704030504030204" pitchFamily="34" charset="0"/>
          </a:endParaRPr>
        </a:p>
      </dgm:t>
    </dgm:pt>
    <dgm:pt modelId="{6ECB2F45-48EC-48CC-8935-078A5A8CFE10}">
      <dgm:prSet phldrT="[Texto]"/>
      <dgm:spPr/>
      <dgm:t>
        <a:bodyPr/>
        <a:lstStyle/>
        <a:p>
          <a:r>
            <a:rPr lang="es-MX" dirty="0" smtClean="0">
              <a:latin typeface="Arial Rounded MT Bold" panose="020F0704030504030204" pitchFamily="34" charset="0"/>
            </a:rPr>
            <a:t>No se aplicará examen diagnóstico</a:t>
          </a:r>
          <a:endParaRPr lang="es-MX" dirty="0">
            <a:latin typeface="Arial Rounded MT Bold" panose="020F0704030504030204" pitchFamily="34" charset="0"/>
          </a:endParaRPr>
        </a:p>
      </dgm:t>
    </dgm:pt>
    <dgm:pt modelId="{6482488D-5CEB-4BF0-A3B5-E8D9555BDB00}" type="parTrans" cxnId="{F695BDD5-881B-4782-B5CB-563C4D0855BB}">
      <dgm:prSet/>
      <dgm:spPr/>
      <dgm:t>
        <a:bodyPr/>
        <a:lstStyle/>
        <a:p>
          <a:endParaRPr lang="es-MX">
            <a:latin typeface="Arial Rounded MT Bold" panose="020F0704030504030204" pitchFamily="34" charset="0"/>
          </a:endParaRPr>
        </a:p>
      </dgm:t>
    </dgm:pt>
    <dgm:pt modelId="{510EF617-63BA-47B3-8E9D-D23D76685177}" type="sibTrans" cxnId="{F695BDD5-881B-4782-B5CB-563C4D0855BB}">
      <dgm:prSet/>
      <dgm:spPr/>
      <dgm:t>
        <a:bodyPr/>
        <a:lstStyle/>
        <a:p>
          <a:endParaRPr lang="es-MX">
            <a:latin typeface="Arial Rounded MT Bold" panose="020F0704030504030204" pitchFamily="34" charset="0"/>
          </a:endParaRPr>
        </a:p>
      </dgm:t>
    </dgm:pt>
    <dgm:pt modelId="{556D8620-820A-4BC8-AD83-E0DAAE8910D1}">
      <dgm:prSet phldrT="[Texto]"/>
      <dgm:spPr/>
      <dgm:t>
        <a:bodyPr/>
        <a:lstStyle/>
        <a:p>
          <a:r>
            <a:rPr lang="es-MX" dirty="0" smtClean="0">
              <a:latin typeface="Arial Rounded MT Bold" panose="020F0704030504030204" pitchFamily="34" charset="0"/>
            </a:rPr>
            <a:t>Opcional para 1er ingreso</a:t>
          </a:r>
          <a:endParaRPr lang="es-MX" dirty="0">
            <a:latin typeface="Arial Rounded MT Bold" panose="020F0704030504030204" pitchFamily="34" charset="0"/>
          </a:endParaRPr>
        </a:p>
      </dgm:t>
    </dgm:pt>
    <dgm:pt modelId="{5F1AE339-71F8-432E-A49F-EA60B8A5A55F}" type="parTrans" cxnId="{764D2428-89BD-43F6-BEEE-6E17258C35A0}">
      <dgm:prSet/>
      <dgm:spPr/>
      <dgm:t>
        <a:bodyPr/>
        <a:lstStyle/>
        <a:p>
          <a:endParaRPr lang="es-MX">
            <a:latin typeface="Arial Rounded MT Bold" panose="020F0704030504030204" pitchFamily="34" charset="0"/>
          </a:endParaRPr>
        </a:p>
      </dgm:t>
    </dgm:pt>
    <dgm:pt modelId="{37485A13-F124-4930-8D95-53A1ADA4D753}" type="sibTrans" cxnId="{764D2428-89BD-43F6-BEEE-6E17258C35A0}">
      <dgm:prSet/>
      <dgm:spPr/>
      <dgm:t>
        <a:bodyPr/>
        <a:lstStyle/>
        <a:p>
          <a:endParaRPr lang="es-MX">
            <a:latin typeface="Arial Rounded MT Bold" panose="020F0704030504030204" pitchFamily="34" charset="0"/>
          </a:endParaRPr>
        </a:p>
      </dgm:t>
    </dgm:pt>
    <dgm:pt modelId="{6C7545DC-14DC-4C0A-AEC0-AF19E5F83CE3}">
      <dgm:prSet phldrT="[Texto]"/>
      <dgm:spPr/>
      <dgm:t>
        <a:bodyPr/>
        <a:lstStyle/>
        <a:p>
          <a:r>
            <a:rPr lang="es-MX" b="0" i="0" dirty="0" smtClean="0">
              <a:latin typeface="Arial Rounded MT Bold" panose="020F0704030504030204" pitchFamily="34" charset="0"/>
            </a:rPr>
            <a:t>Tiene una ponderación de 10 puntos extras en  Matemáticas I si el curso es aprobado (mayor de 70/100)</a:t>
          </a:r>
          <a:endParaRPr lang="es-MX" dirty="0">
            <a:latin typeface="Arial Rounded MT Bold" panose="020F0704030504030204" pitchFamily="34" charset="0"/>
          </a:endParaRPr>
        </a:p>
      </dgm:t>
    </dgm:pt>
    <dgm:pt modelId="{9307EA97-BA99-453F-AF34-E3CBEEE70081}" type="parTrans" cxnId="{CA1977E4-DA31-4488-9DC6-E7DE4D749217}">
      <dgm:prSet/>
      <dgm:spPr/>
      <dgm:t>
        <a:bodyPr/>
        <a:lstStyle/>
        <a:p>
          <a:endParaRPr lang="es-MX">
            <a:latin typeface="Arial Rounded MT Bold" panose="020F0704030504030204" pitchFamily="34" charset="0"/>
          </a:endParaRPr>
        </a:p>
      </dgm:t>
    </dgm:pt>
    <dgm:pt modelId="{DA838467-3A0E-4FD5-AB6E-F0181FAED2D6}" type="sibTrans" cxnId="{CA1977E4-DA31-4488-9DC6-E7DE4D749217}">
      <dgm:prSet/>
      <dgm:spPr/>
      <dgm:t>
        <a:bodyPr/>
        <a:lstStyle/>
        <a:p>
          <a:endParaRPr lang="es-MX">
            <a:latin typeface="Arial Rounded MT Bold" panose="020F0704030504030204" pitchFamily="34" charset="0"/>
          </a:endParaRPr>
        </a:p>
      </dgm:t>
    </dgm:pt>
    <dgm:pt modelId="{94C6F210-0308-41C9-A4E3-2D7CD6143FDB}">
      <dgm:prSet phldrT="[Texto]"/>
      <dgm:spPr/>
      <dgm:t>
        <a:bodyPr/>
        <a:lstStyle/>
        <a:p>
          <a:r>
            <a:rPr lang="es-MX" b="0" i="0" dirty="0" smtClean="0">
              <a:latin typeface="Arial Rounded MT Bold" panose="020F0704030504030204" pitchFamily="34" charset="0"/>
            </a:rPr>
            <a:t>Inicio del curso 16 o 17 de abril</a:t>
          </a:r>
          <a:endParaRPr lang="es-MX" dirty="0">
            <a:latin typeface="Arial Rounded MT Bold" panose="020F0704030504030204" pitchFamily="34" charset="0"/>
          </a:endParaRPr>
        </a:p>
      </dgm:t>
    </dgm:pt>
    <dgm:pt modelId="{FE111B99-38F9-437C-92B3-DB1F9E8032FF}" type="parTrans" cxnId="{CE0DC97B-EB5A-4D81-A3C7-94864103CB3D}">
      <dgm:prSet/>
      <dgm:spPr/>
      <dgm:t>
        <a:bodyPr/>
        <a:lstStyle/>
        <a:p>
          <a:endParaRPr lang="es-MX">
            <a:latin typeface="Arial Rounded MT Bold" panose="020F0704030504030204" pitchFamily="34" charset="0"/>
          </a:endParaRPr>
        </a:p>
      </dgm:t>
    </dgm:pt>
    <dgm:pt modelId="{6E32163C-D1B1-4F9C-B151-8C0AA0A5170A}" type="sibTrans" cxnId="{CE0DC97B-EB5A-4D81-A3C7-94864103CB3D}">
      <dgm:prSet/>
      <dgm:spPr/>
      <dgm:t>
        <a:bodyPr/>
        <a:lstStyle/>
        <a:p>
          <a:endParaRPr lang="es-MX">
            <a:latin typeface="Arial Rounded MT Bold" panose="020F0704030504030204" pitchFamily="34" charset="0"/>
          </a:endParaRPr>
        </a:p>
      </dgm:t>
    </dgm:pt>
    <dgm:pt modelId="{BF91717F-2D85-45DB-81E1-3D3DD02C314F}">
      <dgm:prSet phldrT="[Texto]"/>
      <dgm:spPr/>
      <dgm:t>
        <a:bodyPr/>
        <a:lstStyle/>
        <a:p>
          <a:r>
            <a:rPr lang="es-MX" b="0" i="0" dirty="0" smtClean="0">
              <a:latin typeface="Arial Rounded MT Bold" panose="020F0704030504030204" pitchFamily="34" charset="0"/>
            </a:rPr>
            <a:t>Duración de 10 semanas</a:t>
          </a:r>
          <a:endParaRPr lang="es-MX" dirty="0">
            <a:latin typeface="Arial Rounded MT Bold" panose="020F0704030504030204" pitchFamily="34" charset="0"/>
          </a:endParaRPr>
        </a:p>
      </dgm:t>
    </dgm:pt>
    <dgm:pt modelId="{2E845CCB-1661-4B62-94BF-9B1AC5E16622}" type="parTrans" cxnId="{8AD75CF7-BF90-466E-B1A5-E3D2164CFB6E}">
      <dgm:prSet/>
      <dgm:spPr/>
      <dgm:t>
        <a:bodyPr/>
        <a:lstStyle/>
        <a:p>
          <a:endParaRPr lang="es-MX">
            <a:latin typeface="Arial Rounded MT Bold" panose="020F0704030504030204" pitchFamily="34" charset="0"/>
          </a:endParaRPr>
        </a:p>
      </dgm:t>
    </dgm:pt>
    <dgm:pt modelId="{F60BB5FD-06DC-4E19-A8A9-1B43D9337F2D}" type="sibTrans" cxnId="{8AD75CF7-BF90-466E-B1A5-E3D2164CFB6E}">
      <dgm:prSet/>
      <dgm:spPr/>
      <dgm:t>
        <a:bodyPr/>
        <a:lstStyle/>
        <a:p>
          <a:endParaRPr lang="es-MX">
            <a:latin typeface="Arial Rounded MT Bold" panose="020F0704030504030204" pitchFamily="34" charset="0"/>
          </a:endParaRPr>
        </a:p>
      </dgm:t>
    </dgm:pt>
    <dgm:pt modelId="{DFFB77FC-EFE5-4B31-9CD0-E7B896AA7642}" type="pres">
      <dgm:prSet presAssocID="{5B21D871-5C15-4EC0-B85F-91F989913FF2}" presName="diagram" presStyleCnt="0">
        <dgm:presLayoutVars>
          <dgm:dir/>
          <dgm:resizeHandles val="exact"/>
        </dgm:presLayoutVars>
      </dgm:prSet>
      <dgm:spPr/>
      <dgm:t>
        <a:bodyPr/>
        <a:lstStyle/>
        <a:p>
          <a:endParaRPr lang="es-MX"/>
        </a:p>
      </dgm:t>
    </dgm:pt>
    <dgm:pt modelId="{92F69B35-2834-452F-9969-F7BB09536D91}" type="pres">
      <dgm:prSet presAssocID="{3C6B5CA0-795C-4962-8857-4E0779F9CF2A}" presName="node" presStyleLbl="node1" presStyleIdx="0" presStyleCnt="6">
        <dgm:presLayoutVars>
          <dgm:bulletEnabled val="1"/>
        </dgm:presLayoutVars>
      </dgm:prSet>
      <dgm:spPr/>
      <dgm:t>
        <a:bodyPr/>
        <a:lstStyle/>
        <a:p>
          <a:endParaRPr lang="es-MX"/>
        </a:p>
      </dgm:t>
    </dgm:pt>
    <dgm:pt modelId="{A3FB056F-089D-47F6-9DF5-0891C29D62F1}" type="pres">
      <dgm:prSet presAssocID="{A2321B39-E724-47B7-B8E3-0AD8BFEF9A1E}" presName="sibTrans" presStyleCnt="0"/>
      <dgm:spPr/>
    </dgm:pt>
    <dgm:pt modelId="{4A208FDA-FD8A-4D3A-81BC-C02F456CC34F}" type="pres">
      <dgm:prSet presAssocID="{6ECB2F45-48EC-48CC-8935-078A5A8CFE10}" presName="node" presStyleLbl="node1" presStyleIdx="1" presStyleCnt="6">
        <dgm:presLayoutVars>
          <dgm:bulletEnabled val="1"/>
        </dgm:presLayoutVars>
      </dgm:prSet>
      <dgm:spPr/>
      <dgm:t>
        <a:bodyPr/>
        <a:lstStyle/>
        <a:p>
          <a:endParaRPr lang="es-MX"/>
        </a:p>
      </dgm:t>
    </dgm:pt>
    <dgm:pt modelId="{E09840E0-6FA7-4444-9C8B-C3317205BDF2}" type="pres">
      <dgm:prSet presAssocID="{510EF617-63BA-47B3-8E9D-D23D76685177}" presName="sibTrans" presStyleCnt="0"/>
      <dgm:spPr/>
    </dgm:pt>
    <dgm:pt modelId="{93919B40-B1AB-4440-965A-74E2E206F82C}" type="pres">
      <dgm:prSet presAssocID="{556D8620-820A-4BC8-AD83-E0DAAE8910D1}" presName="node" presStyleLbl="node1" presStyleIdx="2" presStyleCnt="6">
        <dgm:presLayoutVars>
          <dgm:bulletEnabled val="1"/>
        </dgm:presLayoutVars>
      </dgm:prSet>
      <dgm:spPr/>
      <dgm:t>
        <a:bodyPr/>
        <a:lstStyle/>
        <a:p>
          <a:endParaRPr lang="es-MX"/>
        </a:p>
      </dgm:t>
    </dgm:pt>
    <dgm:pt modelId="{77005FA9-A703-4C0E-AAE4-C4EE7FFD0A17}" type="pres">
      <dgm:prSet presAssocID="{37485A13-F124-4930-8D95-53A1ADA4D753}" presName="sibTrans" presStyleCnt="0"/>
      <dgm:spPr/>
    </dgm:pt>
    <dgm:pt modelId="{881F9A1E-F663-4B2C-BB28-4F639D9AD0A4}" type="pres">
      <dgm:prSet presAssocID="{6C7545DC-14DC-4C0A-AEC0-AF19E5F83CE3}" presName="node" presStyleLbl="node1" presStyleIdx="3" presStyleCnt="6">
        <dgm:presLayoutVars>
          <dgm:bulletEnabled val="1"/>
        </dgm:presLayoutVars>
      </dgm:prSet>
      <dgm:spPr/>
      <dgm:t>
        <a:bodyPr/>
        <a:lstStyle/>
        <a:p>
          <a:endParaRPr lang="es-MX"/>
        </a:p>
      </dgm:t>
    </dgm:pt>
    <dgm:pt modelId="{24379D3D-9A30-4D01-8C50-A7CD05967011}" type="pres">
      <dgm:prSet presAssocID="{DA838467-3A0E-4FD5-AB6E-F0181FAED2D6}" presName="sibTrans" presStyleCnt="0"/>
      <dgm:spPr/>
    </dgm:pt>
    <dgm:pt modelId="{4170FC0D-8904-4ADC-94EE-099B797D5FE7}" type="pres">
      <dgm:prSet presAssocID="{94C6F210-0308-41C9-A4E3-2D7CD6143FDB}" presName="node" presStyleLbl="node1" presStyleIdx="4" presStyleCnt="6">
        <dgm:presLayoutVars>
          <dgm:bulletEnabled val="1"/>
        </dgm:presLayoutVars>
      </dgm:prSet>
      <dgm:spPr/>
      <dgm:t>
        <a:bodyPr/>
        <a:lstStyle/>
        <a:p>
          <a:endParaRPr lang="es-MX"/>
        </a:p>
      </dgm:t>
    </dgm:pt>
    <dgm:pt modelId="{9A8F0FF5-826E-4410-B94E-2F8D5536FF64}" type="pres">
      <dgm:prSet presAssocID="{6E32163C-D1B1-4F9C-B151-8C0AA0A5170A}" presName="sibTrans" presStyleCnt="0"/>
      <dgm:spPr/>
    </dgm:pt>
    <dgm:pt modelId="{1D09608D-A3B8-45A0-A37F-D495D76B2DE4}" type="pres">
      <dgm:prSet presAssocID="{BF91717F-2D85-45DB-81E1-3D3DD02C314F}" presName="node" presStyleLbl="node1" presStyleIdx="5" presStyleCnt="6">
        <dgm:presLayoutVars>
          <dgm:bulletEnabled val="1"/>
        </dgm:presLayoutVars>
      </dgm:prSet>
      <dgm:spPr/>
      <dgm:t>
        <a:bodyPr/>
        <a:lstStyle/>
        <a:p>
          <a:endParaRPr lang="es-MX"/>
        </a:p>
      </dgm:t>
    </dgm:pt>
  </dgm:ptLst>
  <dgm:cxnLst>
    <dgm:cxn modelId="{5E4DF97E-656C-428F-8009-5D92DE0373F4}" type="presOf" srcId="{3C6B5CA0-795C-4962-8857-4E0779F9CF2A}" destId="{92F69B35-2834-452F-9969-F7BB09536D91}" srcOrd="0" destOrd="0" presId="urn:microsoft.com/office/officeart/2005/8/layout/default"/>
    <dgm:cxn modelId="{9985BAFC-A743-4595-96CB-0F09E03F1582}" type="presOf" srcId="{6ECB2F45-48EC-48CC-8935-078A5A8CFE10}" destId="{4A208FDA-FD8A-4D3A-81BC-C02F456CC34F}" srcOrd="0" destOrd="0" presId="urn:microsoft.com/office/officeart/2005/8/layout/default"/>
    <dgm:cxn modelId="{B2E4076A-FBFF-44E2-A591-0CBC9DBAB757}" type="presOf" srcId="{5B21D871-5C15-4EC0-B85F-91F989913FF2}" destId="{DFFB77FC-EFE5-4B31-9CD0-E7B896AA7642}" srcOrd="0" destOrd="0" presId="urn:microsoft.com/office/officeart/2005/8/layout/default"/>
    <dgm:cxn modelId="{F695BDD5-881B-4782-B5CB-563C4D0855BB}" srcId="{5B21D871-5C15-4EC0-B85F-91F989913FF2}" destId="{6ECB2F45-48EC-48CC-8935-078A5A8CFE10}" srcOrd="1" destOrd="0" parTransId="{6482488D-5CEB-4BF0-A3B5-E8D9555BDB00}" sibTransId="{510EF617-63BA-47B3-8E9D-D23D76685177}"/>
    <dgm:cxn modelId="{91973E34-13F7-4895-9BC8-E08F02838167}" type="presOf" srcId="{6C7545DC-14DC-4C0A-AEC0-AF19E5F83CE3}" destId="{881F9A1E-F663-4B2C-BB28-4F639D9AD0A4}" srcOrd="0" destOrd="0" presId="urn:microsoft.com/office/officeart/2005/8/layout/default"/>
    <dgm:cxn modelId="{CE0DC97B-EB5A-4D81-A3C7-94864103CB3D}" srcId="{5B21D871-5C15-4EC0-B85F-91F989913FF2}" destId="{94C6F210-0308-41C9-A4E3-2D7CD6143FDB}" srcOrd="4" destOrd="0" parTransId="{FE111B99-38F9-437C-92B3-DB1F9E8032FF}" sibTransId="{6E32163C-D1B1-4F9C-B151-8C0AA0A5170A}"/>
    <dgm:cxn modelId="{764D2428-89BD-43F6-BEEE-6E17258C35A0}" srcId="{5B21D871-5C15-4EC0-B85F-91F989913FF2}" destId="{556D8620-820A-4BC8-AD83-E0DAAE8910D1}" srcOrd="2" destOrd="0" parTransId="{5F1AE339-71F8-432E-A49F-EA60B8A5A55F}" sibTransId="{37485A13-F124-4930-8D95-53A1ADA4D753}"/>
    <dgm:cxn modelId="{CA1977E4-DA31-4488-9DC6-E7DE4D749217}" srcId="{5B21D871-5C15-4EC0-B85F-91F989913FF2}" destId="{6C7545DC-14DC-4C0A-AEC0-AF19E5F83CE3}" srcOrd="3" destOrd="0" parTransId="{9307EA97-BA99-453F-AF34-E3CBEEE70081}" sibTransId="{DA838467-3A0E-4FD5-AB6E-F0181FAED2D6}"/>
    <dgm:cxn modelId="{E5D11298-3F98-42B3-9595-5D91AEBC787A}" srcId="{5B21D871-5C15-4EC0-B85F-91F989913FF2}" destId="{3C6B5CA0-795C-4962-8857-4E0779F9CF2A}" srcOrd="0" destOrd="0" parTransId="{363C3D45-B640-4BB9-AE42-BA5A351D843F}" sibTransId="{A2321B39-E724-47B7-B8E3-0AD8BFEF9A1E}"/>
    <dgm:cxn modelId="{503CAACD-A5E6-477D-B8DC-C24F1FBAA6E7}" type="presOf" srcId="{556D8620-820A-4BC8-AD83-E0DAAE8910D1}" destId="{93919B40-B1AB-4440-965A-74E2E206F82C}" srcOrd="0" destOrd="0" presId="urn:microsoft.com/office/officeart/2005/8/layout/default"/>
    <dgm:cxn modelId="{E0DDC5D5-2950-4EDB-BBE9-890EEE1C5BED}" type="presOf" srcId="{94C6F210-0308-41C9-A4E3-2D7CD6143FDB}" destId="{4170FC0D-8904-4ADC-94EE-099B797D5FE7}" srcOrd="0" destOrd="0" presId="urn:microsoft.com/office/officeart/2005/8/layout/default"/>
    <dgm:cxn modelId="{5BDCD380-E15E-4756-BA4B-6FC77958DA64}" type="presOf" srcId="{BF91717F-2D85-45DB-81E1-3D3DD02C314F}" destId="{1D09608D-A3B8-45A0-A37F-D495D76B2DE4}" srcOrd="0" destOrd="0" presId="urn:microsoft.com/office/officeart/2005/8/layout/default"/>
    <dgm:cxn modelId="{8AD75CF7-BF90-466E-B1A5-E3D2164CFB6E}" srcId="{5B21D871-5C15-4EC0-B85F-91F989913FF2}" destId="{BF91717F-2D85-45DB-81E1-3D3DD02C314F}" srcOrd="5" destOrd="0" parTransId="{2E845CCB-1661-4B62-94BF-9B1AC5E16622}" sibTransId="{F60BB5FD-06DC-4E19-A8A9-1B43D9337F2D}"/>
    <dgm:cxn modelId="{E63F07E0-8C81-4971-A95F-CD720A3562F4}" type="presParOf" srcId="{DFFB77FC-EFE5-4B31-9CD0-E7B896AA7642}" destId="{92F69B35-2834-452F-9969-F7BB09536D91}" srcOrd="0" destOrd="0" presId="urn:microsoft.com/office/officeart/2005/8/layout/default"/>
    <dgm:cxn modelId="{7FE5F9FB-0EB8-4414-AA8B-CAFFC3032B96}" type="presParOf" srcId="{DFFB77FC-EFE5-4B31-9CD0-E7B896AA7642}" destId="{A3FB056F-089D-47F6-9DF5-0891C29D62F1}" srcOrd="1" destOrd="0" presId="urn:microsoft.com/office/officeart/2005/8/layout/default"/>
    <dgm:cxn modelId="{9239D98B-9DB3-4EE2-8063-15B81A1CBDC1}" type="presParOf" srcId="{DFFB77FC-EFE5-4B31-9CD0-E7B896AA7642}" destId="{4A208FDA-FD8A-4D3A-81BC-C02F456CC34F}" srcOrd="2" destOrd="0" presId="urn:microsoft.com/office/officeart/2005/8/layout/default"/>
    <dgm:cxn modelId="{C4F896E3-0305-4668-91D9-517B357DCFA6}" type="presParOf" srcId="{DFFB77FC-EFE5-4B31-9CD0-E7B896AA7642}" destId="{E09840E0-6FA7-4444-9C8B-C3317205BDF2}" srcOrd="3" destOrd="0" presId="urn:microsoft.com/office/officeart/2005/8/layout/default"/>
    <dgm:cxn modelId="{19735CD1-51C9-411F-AB0F-77B28AADD87B}" type="presParOf" srcId="{DFFB77FC-EFE5-4B31-9CD0-E7B896AA7642}" destId="{93919B40-B1AB-4440-965A-74E2E206F82C}" srcOrd="4" destOrd="0" presId="urn:microsoft.com/office/officeart/2005/8/layout/default"/>
    <dgm:cxn modelId="{BED3FBEE-A256-4063-80A8-6B55D2979507}" type="presParOf" srcId="{DFFB77FC-EFE5-4B31-9CD0-E7B896AA7642}" destId="{77005FA9-A703-4C0E-AAE4-C4EE7FFD0A17}" srcOrd="5" destOrd="0" presId="urn:microsoft.com/office/officeart/2005/8/layout/default"/>
    <dgm:cxn modelId="{7495EBC2-BE1E-4791-B065-47F525C00418}" type="presParOf" srcId="{DFFB77FC-EFE5-4B31-9CD0-E7B896AA7642}" destId="{881F9A1E-F663-4B2C-BB28-4F639D9AD0A4}" srcOrd="6" destOrd="0" presId="urn:microsoft.com/office/officeart/2005/8/layout/default"/>
    <dgm:cxn modelId="{30411E1E-0320-4641-80D1-A4916384949D}" type="presParOf" srcId="{DFFB77FC-EFE5-4B31-9CD0-E7B896AA7642}" destId="{24379D3D-9A30-4D01-8C50-A7CD05967011}" srcOrd="7" destOrd="0" presId="urn:microsoft.com/office/officeart/2005/8/layout/default"/>
    <dgm:cxn modelId="{3AF8F57D-A607-48B3-8F55-F5CACE1F8EAE}" type="presParOf" srcId="{DFFB77FC-EFE5-4B31-9CD0-E7B896AA7642}" destId="{4170FC0D-8904-4ADC-94EE-099B797D5FE7}" srcOrd="8" destOrd="0" presId="urn:microsoft.com/office/officeart/2005/8/layout/default"/>
    <dgm:cxn modelId="{6CDE0FE0-C989-4F63-85BE-766ACE3BE60D}" type="presParOf" srcId="{DFFB77FC-EFE5-4B31-9CD0-E7B896AA7642}" destId="{9A8F0FF5-826E-4410-B94E-2F8D5536FF64}" srcOrd="9" destOrd="0" presId="urn:microsoft.com/office/officeart/2005/8/layout/default"/>
    <dgm:cxn modelId="{CBCA8D9C-8CA6-4B02-A700-7C5E0AA859F5}" type="presParOf" srcId="{DFFB77FC-EFE5-4B31-9CD0-E7B896AA7642}" destId="{1D09608D-A3B8-45A0-A37F-D495D76B2DE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69B35-2834-452F-9969-F7BB09536D91}">
      <dsp:nvSpPr>
        <dsp:cNvPr id="0" name=""/>
        <dsp:cNvSpPr/>
      </dsp:nvSpPr>
      <dsp:spPr>
        <a:xfrm>
          <a:off x="1039559" y="1932"/>
          <a:ext cx="2247427" cy="134845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Arial Rounded MT Bold" panose="020F0704030504030204" pitchFamily="34" charset="0"/>
            </a:rPr>
            <a:t>Matemáticas 0 será virtual</a:t>
          </a:r>
          <a:endParaRPr lang="es-MX" sz="1500" kern="1200" dirty="0">
            <a:latin typeface="Arial Rounded MT Bold" panose="020F0704030504030204" pitchFamily="34" charset="0"/>
          </a:endParaRPr>
        </a:p>
      </dsp:txBody>
      <dsp:txXfrm>
        <a:off x="1039559" y="1932"/>
        <a:ext cx="2247427" cy="1348456"/>
      </dsp:txXfrm>
    </dsp:sp>
    <dsp:sp modelId="{4A208FDA-FD8A-4D3A-81BC-C02F456CC34F}">
      <dsp:nvSpPr>
        <dsp:cNvPr id="0" name=""/>
        <dsp:cNvSpPr/>
      </dsp:nvSpPr>
      <dsp:spPr>
        <a:xfrm>
          <a:off x="3511729" y="1932"/>
          <a:ext cx="2247427" cy="1348456"/>
        </a:xfrm>
        <a:prstGeom prst="rect">
          <a:avLst/>
        </a:prstGeom>
        <a:solidFill>
          <a:schemeClr val="accent5">
            <a:hueOff val="-1470669"/>
            <a:satOff val="-2046"/>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Arial Rounded MT Bold" panose="020F0704030504030204" pitchFamily="34" charset="0"/>
            </a:rPr>
            <a:t>No se aplicará examen diagnóstico</a:t>
          </a:r>
          <a:endParaRPr lang="es-MX" sz="1500" kern="1200" dirty="0">
            <a:latin typeface="Arial Rounded MT Bold" panose="020F0704030504030204" pitchFamily="34" charset="0"/>
          </a:endParaRPr>
        </a:p>
      </dsp:txBody>
      <dsp:txXfrm>
        <a:off x="3511729" y="1932"/>
        <a:ext cx="2247427" cy="1348456"/>
      </dsp:txXfrm>
    </dsp:sp>
    <dsp:sp modelId="{93919B40-B1AB-4440-965A-74E2E206F82C}">
      <dsp:nvSpPr>
        <dsp:cNvPr id="0" name=""/>
        <dsp:cNvSpPr/>
      </dsp:nvSpPr>
      <dsp:spPr>
        <a:xfrm>
          <a:off x="1039559" y="1575131"/>
          <a:ext cx="2247427" cy="1348456"/>
        </a:xfrm>
        <a:prstGeom prst="rect">
          <a:avLst/>
        </a:prstGeom>
        <a:solidFill>
          <a:schemeClr val="accent5">
            <a:hueOff val="-2941338"/>
            <a:satOff val="-4091"/>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Arial Rounded MT Bold" panose="020F0704030504030204" pitchFamily="34" charset="0"/>
            </a:rPr>
            <a:t>Opcional para 1er ingreso</a:t>
          </a:r>
          <a:endParaRPr lang="es-MX" sz="1500" kern="1200" dirty="0">
            <a:latin typeface="Arial Rounded MT Bold" panose="020F0704030504030204" pitchFamily="34" charset="0"/>
          </a:endParaRPr>
        </a:p>
      </dsp:txBody>
      <dsp:txXfrm>
        <a:off x="1039559" y="1575131"/>
        <a:ext cx="2247427" cy="1348456"/>
      </dsp:txXfrm>
    </dsp:sp>
    <dsp:sp modelId="{881F9A1E-F663-4B2C-BB28-4F639D9AD0A4}">
      <dsp:nvSpPr>
        <dsp:cNvPr id="0" name=""/>
        <dsp:cNvSpPr/>
      </dsp:nvSpPr>
      <dsp:spPr>
        <a:xfrm>
          <a:off x="3511729" y="1575131"/>
          <a:ext cx="2247427" cy="1348456"/>
        </a:xfrm>
        <a:prstGeom prst="rect">
          <a:avLst/>
        </a:prstGeom>
        <a:solidFill>
          <a:schemeClr val="accent5">
            <a:hueOff val="-4412007"/>
            <a:satOff val="-6137"/>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0" i="0" kern="1200" dirty="0" smtClean="0">
              <a:latin typeface="Arial Rounded MT Bold" panose="020F0704030504030204" pitchFamily="34" charset="0"/>
            </a:rPr>
            <a:t>Tiene una ponderación de 10 puntos extras en  Matemáticas I si el curso es aprobado (mayor de 70/100)</a:t>
          </a:r>
          <a:endParaRPr lang="es-MX" sz="1500" kern="1200" dirty="0">
            <a:latin typeface="Arial Rounded MT Bold" panose="020F0704030504030204" pitchFamily="34" charset="0"/>
          </a:endParaRPr>
        </a:p>
      </dsp:txBody>
      <dsp:txXfrm>
        <a:off x="3511729" y="1575131"/>
        <a:ext cx="2247427" cy="1348456"/>
      </dsp:txXfrm>
    </dsp:sp>
    <dsp:sp modelId="{4170FC0D-8904-4ADC-94EE-099B797D5FE7}">
      <dsp:nvSpPr>
        <dsp:cNvPr id="0" name=""/>
        <dsp:cNvSpPr/>
      </dsp:nvSpPr>
      <dsp:spPr>
        <a:xfrm>
          <a:off x="1039559" y="3148330"/>
          <a:ext cx="2247427" cy="1348456"/>
        </a:xfrm>
        <a:prstGeom prst="rect">
          <a:avLst/>
        </a:prstGeom>
        <a:solidFill>
          <a:schemeClr val="accent5">
            <a:hueOff val="-5882676"/>
            <a:satOff val="-8182"/>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0" i="0" kern="1200" dirty="0" smtClean="0">
              <a:latin typeface="Arial Rounded MT Bold" panose="020F0704030504030204" pitchFamily="34" charset="0"/>
            </a:rPr>
            <a:t>Inicio del curso 16 o 17 de abril</a:t>
          </a:r>
          <a:endParaRPr lang="es-MX" sz="1500" kern="1200" dirty="0">
            <a:latin typeface="Arial Rounded MT Bold" panose="020F0704030504030204" pitchFamily="34" charset="0"/>
          </a:endParaRPr>
        </a:p>
      </dsp:txBody>
      <dsp:txXfrm>
        <a:off x="1039559" y="3148330"/>
        <a:ext cx="2247427" cy="1348456"/>
      </dsp:txXfrm>
    </dsp:sp>
    <dsp:sp modelId="{1D09608D-A3B8-45A0-A37F-D495D76B2DE4}">
      <dsp:nvSpPr>
        <dsp:cNvPr id="0" name=""/>
        <dsp:cNvSpPr/>
      </dsp:nvSpPr>
      <dsp:spPr>
        <a:xfrm>
          <a:off x="3511729" y="3148330"/>
          <a:ext cx="2247427" cy="1348456"/>
        </a:xfrm>
        <a:prstGeom prst="rect">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0" i="0" kern="1200" dirty="0" smtClean="0">
              <a:latin typeface="Arial Rounded MT Bold" panose="020F0704030504030204" pitchFamily="34" charset="0"/>
            </a:rPr>
            <a:t>Duración de 10 semanas</a:t>
          </a:r>
          <a:endParaRPr lang="es-MX" sz="1500" kern="1200" dirty="0">
            <a:latin typeface="Arial Rounded MT Bold" panose="020F0704030504030204" pitchFamily="34" charset="0"/>
          </a:endParaRPr>
        </a:p>
      </dsp:txBody>
      <dsp:txXfrm>
        <a:off x="3511729" y="3148330"/>
        <a:ext cx="2247427" cy="13484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784910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bb30def813_0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bb30def813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58" name="Google Shape;2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3872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65" name="Google Shape;26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522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2" name="Google Shape;2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6865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9" name="Google Shape;28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5211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299" name="Google Shape;29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1056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2" name="Google Shape;31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1189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22" name="Google Shape;32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417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3" name="Google Shape;36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116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8" name="Google Shape;3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74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1" name="Google Shape;1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6120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7" name="Google Shape;1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621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 name="Google Shape;1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5908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197" name="Google Shape;1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561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7" name="Google Shape;22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6875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3" name="Google Shape;2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769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0" name="Google Shape;24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3356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50" name="Google Shape;2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1938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9.png"/><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hyperlink" Target="https://curso.cucea.udg.mx/alumno/login"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goo.gl/BgBzdY" TargetMode="Externa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mailto:helpdesk@cucea.udg.mx" TargetMode="External"/><Relationship Id="rId5" Type="http://schemas.openxmlformats.org/officeDocument/2006/relationships/hyperlink" Target="http://siiauescolar.siiau.udg.mx/wus/gupprincipal.inicio" TargetMode="External"/><Relationship Id="rId10" Type="http://schemas.openxmlformats.org/officeDocument/2006/relationships/image" Target="../media/image5.png"/><Relationship Id="rId4" Type="http://schemas.openxmlformats.org/officeDocument/2006/relationships/image" Target="../media/image32.png"/><Relationship Id="rId9"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hyperlink" Target="mailto:beatriz.adriana@cucea.udg.mx" TargetMode="External"/><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hyperlink" Target="https://www.facebook.com/gea.cuce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gbb30def813_0_93"/>
          <p:cNvPicPr preferRelativeResize="0"/>
          <p:nvPr/>
        </p:nvPicPr>
        <p:blipFill rotWithShape="1">
          <a:blip r:embed="rId3">
            <a:alphaModFix/>
          </a:blip>
          <a:srcRect/>
          <a:stretch/>
        </p:blipFill>
        <p:spPr>
          <a:xfrm>
            <a:off x="0" y="3681147"/>
            <a:ext cx="10128444" cy="2148306"/>
          </a:xfrm>
          <a:prstGeom prst="rect">
            <a:avLst/>
          </a:prstGeom>
          <a:noFill/>
          <a:ln>
            <a:noFill/>
          </a:ln>
        </p:spPr>
      </p:pic>
      <p:pic>
        <p:nvPicPr>
          <p:cNvPr id="89" name="Google Shape;89;gbb30def813_0_93"/>
          <p:cNvPicPr preferRelativeResize="0"/>
          <p:nvPr/>
        </p:nvPicPr>
        <p:blipFill rotWithShape="1">
          <a:blip r:embed="rId3">
            <a:alphaModFix/>
          </a:blip>
          <a:srcRect/>
          <a:stretch/>
        </p:blipFill>
        <p:spPr>
          <a:xfrm>
            <a:off x="0" y="28575"/>
            <a:ext cx="12192000" cy="6829424"/>
          </a:xfrm>
          <a:prstGeom prst="rect">
            <a:avLst/>
          </a:prstGeom>
          <a:noFill/>
          <a:ln>
            <a:noFill/>
          </a:ln>
        </p:spPr>
      </p:pic>
      <p:sp>
        <p:nvSpPr>
          <p:cNvPr id="90" name="Google Shape;90;gbb30def813_0_93"/>
          <p:cNvSpPr/>
          <p:nvPr/>
        </p:nvSpPr>
        <p:spPr>
          <a:xfrm>
            <a:off x="0" y="1"/>
            <a:ext cx="12192000" cy="6827700"/>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i="0" u="none" strike="noStrike" cap="none">
              <a:solidFill>
                <a:schemeClr val="lt1"/>
              </a:solidFill>
              <a:latin typeface="Avenir"/>
              <a:ea typeface="Avenir"/>
              <a:cs typeface="Avenir"/>
              <a:sym typeface="Avenir"/>
            </a:endParaRPr>
          </a:p>
        </p:txBody>
      </p:sp>
      <p:sp>
        <p:nvSpPr>
          <p:cNvPr id="91" name="Google Shape;91;gbb30def813_0_93"/>
          <p:cNvSpPr/>
          <p:nvPr/>
        </p:nvSpPr>
        <p:spPr>
          <a:xfrm>
            <a:off x="0" y="3681145"/>
            <a:ext cx="11352600" cy="2148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2" name="Google Shape;92;gbb30def813_0_93"/>
          <p:cNvPicPr preferRelativeResize="0"/>
          <p:nvPr/>
        </p:nvPicPr>
        <p:blipFill rotWithShape="1">
          <a:blip r:embed="rId4">
            <a:alphaModFix/>
          </a:blip>
          <a:srcRect/>
          <a:stretch/>
        </p:blipFill>
        <p:spPr>
          <a:xfrm>
            <a:off x="9336360" y="4693816"/>
            <a:ext cx="1692188" cy="971012"/>
          </a:xfrm>
          <a:prstGeom prst="rect">
            <a:avLst/>
          </a:prstGeom>
          <a:noFill/>
          <a:ln>
            <a:noFill/>
          </a:ln>
        </p:spPr>
      </p:pic>
      <p:pic>
        <p:nvPicPr>
          <p:cNvPr id="93" name="Google Shape;93;gbb30def813_0_93"/>
          <p:cNvPicPr preferRelativeResize="0"/>
          <p:nvPr/>
        </p:nvPicPr>
        <p:blipFill rotWithShape="1">
          <a:blip r:embed="rId5">
            <a:alphaModFix/>
          </a:blip>
          <a:srcRect/>
          <a:stretch/>
        </p:blipFill>
        <p:spPr>
          <a:xfrm>
            <a:off x="0" y="-20821"/>
            <a:ext cx="12191996" cy="4508576"/>
          </a:xfrm>
          <a:prstGeom prst="rect">
            <a:avLst/>
          </a:prstGeom>
          <a:noFill/>
          <a:ln>
            <a:noFill/>
          </a:ln>
        </p:spPr>
      </p:pic>
      <p:sp>
        <p:nvSpPr>
          <p:cNvPr id="94" name="Google Shape;94;gbb30def813_0_93"/>
          <p:cNvSpPr/>
          <p:nvPr/>
        </p:nvSpPr>
        <p:spPr>
          <a:xfrm>
            <a:off x="0" y="4707620"/>
            <a:ext cx="9336360" cy="1323300"/>
          </a:xfrm>
          <a:prstGeom prst="rect">
            <a:avLst/>
          </a:prstGeom>
          <a:noFill/>
          <a:ln>
            <a:noFill/>
          </a:ln>
        </p:spPr>
        <p:txBody>
          <a:bodyPr spcFirstLastPara="1" wrap="square" lIns="91425" tIns="45700" rIns="91425" bIns="45700" anchor="t" anchorCtr="0">
            <a:noAutofit/>
          </a:bodyPr>
          <a:lstStyle/>
          <a:p>
            <a:pPr lvl="0" algn="ctr"/>
            <a:r>
              <a:rPr lang="es-MX" sz="2000" b="1" dirty="0">
                <a:solidFill>
                  <a:srgbClr val="3F3F3F"/>
                </a:solidFill>
                <a:latin typeface="Corbel"/>
                <a:ea typeface="Corbel"/>
                <a:cs typeface="Corbel"/>
                <a:sym typeface="Corbel"/>
              </a:rPr>
              <a:t>BIENVENID@S ALUMN@S DE NUEVO INGRESO DE LA LIC. EN GESTIÓN Y ECONOMÍA AMBIENTAL</a:t>
            </a:r>
          </a:p>
          <a:p>
            <a:pPr lvl="0" algn="ctr"/>
            <a:r>
              <a:rPr lang="es-MX" sz="2000" b="1" dirty="0">
                <a:solidFill>
                  <a:srgbClr val="3F3F3F"/>
                </a:solidFill>
                <a:latin typeface="Corbel"/>
                <a:ea typeface="Corbel"/>
                <a:cs typeface="Corbel"/>
                <a:sym typeface="Corbel"/>
              </a:rPr>
              <a:t>CICLO ESCOLAR 2021A</a:t>
            </a:r>
          </a:p>
          <a:p>
            <a:pPr marL="0" marR="0" lvl="0" indent="0" algn="ctr" rtl="0">
              <a:spcBef>
                <a:spcPts val="0"/>
              </a:spcBef>
              <a:spcAft>
                <a:spcPts val="0"/>
              </a:spcAft>
              <a:buNone/>
            </a:pPr>
            <a:endParaRPr sz="1800" b="1" i="0" u="none" strike="noStrike" cap="none" dirty="0">
              <a:solidFill>
                <a:srgbClr val="9A113F"/>
              </a:solidFill>
              <a:latin typeface="Avenir"/>
              <a:ea typeface="Avenir"/>
              <a:cs typeface="Avenir"/>
              <a:sym typeface="Avenir"/>
            </a:endParaRPr>
          </a:p>
        </p:txBody>
      </p:sp>
      <p:sp>
        <p:nvSpPr>
          <p:cNvPr id="95" name="Google Shape;95;gbb30def813_0_93"/>
          <p:cNvSpPr/>
          <p:nvPr/>
        </p:nvSpPr>
        <p:spPr>
          <a:xfrm>
            <a:off x="10938272" y="6490302"/>
            <a:ext cx="1253700" cy="367800"/>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gbb30def813_0_93"/>
          <p:cNvSpPr/>
          <p:nvPr/>
        </p:nvSpPr>
        <p:spPr>
          <a:xfrm>
            <a:off x="7209182" y="6127716"/>
            <a:ext cx="4982700" cy="362700"/>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i="0" u="none" strike="noStrike" cap="none">
              <a:solidFill>
                <a:schemeClr val="lt1"/>
              </a:solidFill>
              <a:latin typeface="Avenir"/>
              <a:ea typeface="Avenir"/>
              <a:cs typeface="Avenir"/>
              <a:sym typeface="Avenir"/>
            </a:endParaRPr>
          </a:p>
        </p:txBody>
      </p:sp>
      <p:sp>
        <p:nvSpPr>
          <p:cNvPr id="97" name="Google Shape;97;gbb30def813_0_93"/>
          <p:cNvSpPr/>
          <p:nvPr/>
        </p:nvSpPr>
        <p:spPr>
          <a:xfrm>
            <a:off x="0" y="6127716"/>
            <a:ext cx="10609200" cy="730200"/>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gbb30def813_0_93"/>
          <p:cNvPicPr preferRelativeResize="0"/>
          <p:nvPr/>
        </p:nvPicPr>
        <p:blipFill rotWithShape="1">
          <a:blip r:embed="rId6">
            <a:alphaModFix/>
          </a:blip>
          <a:srcRect/>
          <a:stretch/>
        </p:blipFill>
        <p:spPr>
          <a:xfrm>
            <a:off x="361062" y="6280856"/>
            <a:ext cx="1407816" cy="466669"/>
          </a:xfrm>
          <a:prstGeom prst="rect">
            <a:avLst/>
          </a:prstGeom>
          <a:noFill/>
          <a:ln>
            <a:noFill/>
          </a:ln>
        </p:spPr>
      </p:pic>
      <p:sp>
        <p:nvSpPr>
          <p:cNvPr id="99" name="Google Shape;99;gbb30def813_0_93"/>
          <p:cNvSpPr/>
          <p:nvPr/>
        </p:nvSpPr>
        <p:spPr>
          <a:xfrm>
            <a:off x="7209182" y="6127716"/>
            <a:ext cx="4982700" cy="399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i="0" u="none" strike="noStrike" cap="none">
              <a:solidFill>
                <a:schemeClr val="lt1"/>
              </a:solidFill>
              <a:latin typeface="Avenir"/>
              <a:ea typeface="Avenir"/>
              <a:cs typeface="Avenir"/>
              <a:sym typeface="Avenir"/>
            </a:endParaRPr>
          </a:p>
        </p:txBody>
      </p:sp>
      <p:pic>
        <p:nvPicPr>
          <p:cNvPr id="100" name="Google Shape;100;gbb30def813_0_93"/>
          <p:cNvPicPr preferRelativeResize="0"/>
          <p:nvPr/>
        </p:nvPicPr>
        <p:blipFill rotWithShape="1">
          <a:blip r:embed="rId7">
            <a:alphaModFix/>
          </a:blip>
          <a:srcRect l="15817"/>
          <a:stretch/>
        </p:blipFill>
        <p:spPr>
          <a:xfrm>
            <a:off x="1759480" y="6327587"/>
            <a:ext cx="1271994" cy="371486"/>
          </a:xfrm>
          <a:prstGeom prst="rect">
            <a:avLst/>
          </a:prstGeom>
          <a:noFill/>
          <a:ln>
            <a:noFill/>
          </a:ln>
        </p:spPr>
      </p:pic>
      <p:sp>
        <p:nvSpPr>
          <p:cNvPr id="101" name="Google Shape;101;gbb30def813_0_93"/>
          <p:cNvSpPr/>
          <p:nvPr/>
        </p:nvSpPr>
        <p:spPr>
          <a:xfrm>
            <a:off x="8616280" y="6361528"/>
            <a:ext cx="2460600" cy="496500"/>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gbb30def813_0_93"/>
          <p:cNvSpPr/>
          <p:nvPr/>
        </p:nvSpPr>
        <p:spPr>
          <a:xfrm>
            <a:off x="10900754" y="6247601"/>
            <a:ext cx="670800" cy="496500"/>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2671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3;p34"/>
          <p:cNvSpPr txBox="1"/>
          <p:nvPr/>
        </p:nvSpPr>
        <p:spPr>
          <a:xfrm>
            <a:off x="404882" y="2491222"/>
            <a:ext cx="2831804" cy="583028"/>
          </a:xfrm>
          <a:prstGeom prst="rect">
            <a:avLst/>
          </a:prstGeom>
          <a:solidFill>
            <a:schemeClr val="bg1"/>
          </a:solidFill>
          <a:ln w="25400" cap="flat" cmpd="sng">
            <a:solidFill>
              <a:schemeClr val="bg1"/>
            </a:solidFill>
            <a:prstDash val="solid"/>
            <a:round/>
            <a:headEnd type="none" w="sm" len="sm"/>
            <a:tailEnd type="none" w="sm" len="sm"/>
          </a:ln>
        </p:spPr>
        <p:txBody>
          <a:bodyPr spcFirstLastPara="1" wrap="square" lIns="89880" tIns="44930" rIns="89880" bIns="44930" anchor="t" anchorCtr="0">
            <a:noAutofit/>
          </a:bodyPr>
          <a:lstStyle/>
          <a:p>
            <a:pPr algn="ctr">
              <a:buClr>
                <a:srgbClr val="4F6128"/>
              </a:buClr>
              <a:buSzPts val="2400"/>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Sustentabilidad del Desarrollo</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endParaRPr>
          </a:p>
        </p:txBody>
      </p:sp>
      <p:sp>
        <p:nvSpPr>
          <p:cNvPr id="6" name="Google Shape;245;p34"/>
          <p:cNvSpPr txBox="1"/>
          <p:nvPr/>
        </p:nvSpPr>
        <p:spPr>
          <a:xfrm>
            <a:off x="8650515" y="2546506"/>
            <a:ext cx="2952296" cy="472461"/>
          </a:xfrm>
          <a:prstGeom prst="rect">
            <a:avLst/>
          </a:prstGeom>
          <a:solidFill>
            <a:schemeClr val="bg1"/>
          </a:solidFill>
          <a:ln w="25400" cap="flat" cmpd="sng">
            <a:solidFill>
              <a:schemeClr val="bg1"/>
            </a:solidFill>
            <a:prstDash val="solid"/>
            <a:round/>
            <a:headEnd type="none" w="sm" len="sm"/>
            <a:tailEnd type="none" w="sm" len="sm"/>
          </a:ln>
        </p:spPr>
        <p:txBody>
          <a:bodyPr spcFirstLastPara="1" wrap="square" lIns="89880" tIns="44930" rIns="89880" bIns="44930" anchor="t" anchorCtr="0">
            <a:noAutofit/>
          </a:bodyPr>
          <a:lstStyle/>
          <a:p>
            <a:pPr algn="ctr">
              <a:buClr>
                <a:srgbClr val="4F6128"/>
              </a:buClr>
              <a:buSzPts val="2400"/>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Gestión Ambiental Corporativa</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endParaRPr>
          </a:p>
        </p:txBody>
      </p:sp>
      <p:sp>
        <p:nvSpPr>
          <p:cNvPr id="7" name="Google Shape;252;p35"/>
          <p:cNvSpPr txBox="1"/>
          <p:nvPr/>
        </p:nvSpPr>
        <p:spPr>
          <a:xfrm>
            <a:off x="4591069" y="2579272"/>
            <a:ext cx="2581689" cy="472461"/>
          </a:xfrm>
          <a:prstGeom prst="rect">
            <a:avLst/>
          </a:prstGeom>
          <a:solidFill>
            <a:schemeClr val="bg1"/>
          </a:solidFill>
          <a:ln w="25400" cap="flat" cmpd="sng">
            <a:solidFill>
              <a:schemeClr val="bg1"/>
            </a:solidFill>
            <a:prstDash val="solid"/>
            <a:round/>
            <a:headEnd type="none" w="sm" len="sm"/>
            <a:tailEnd type="none" w="sm" len="sm"/>
          </a:ln>
        </p:spPr>
        <p:txBody>
          <a:bodyPr spcFirstLastPara="1" wrap="square" lIns="89880" tIns="44930" rIns="89880" bIns="44930" anchor="t" anchorCtr="0">
            <a:noAutofit/>
          </a:bodyPr>
          <a:lstStyle/>
          <a:p>
            <a:pPr algn="ctr">
              <a:buClr>
                <a:srgbClr val="0F243E"/>
              </a:buClr>
              <a:buSzPts val="2383"/>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Calibri"/>
              </a:rPr>
              <a:t>Auditoría Ambiental</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Calibri"/>
            </a:endParaRPr>
          </a:p>
        </p:txBody>
      </p:sp>
      <p:pic>
        <p:nvPicPr>
          <p:cNvPr id="8" name="Imagen 7"/>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391536" y="3603075"/>
            <a:ext cx="1828005" cy="1828005"/>
          </a:xfrm>
          <a:prstGeom prst="rect">
            <a:avLst/>
          </a:prstGeom>
        </p:spPr>
      </p:pic>
      <p:pic>
        <p:nvPicPr>
          <p:cNvPr id="9" name="Imagen 8"/>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14686" y="3696624"/>
            <a:ext cx="1734457" cy="1734457"/>
          </a:xfrm>
          <a:prstGeom prst="rect">
            <a:avLst/>
          </a:prstGeom>
        </p:spPr>
      </p:pic>
      <p:pic>
        <p:nvPicPr>
          <p:cNvPr id="10" name="Imagen 9"/>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028" y="3740165"/>
            <a:ext cx="1690915" cy="1690915"/>
          </a:xfrm>
          <a:prstGeom prst="rect">
            <a:avLst/>
          </a:prstGeom>
        </p:spPr>
      </p:pic>
      <p:cxnSp>
        <p:nvCxnSpPr>
          <p:cNvPr id="12" name="Conector recto 11"/>
          <p:cNvCxnSpPr/>
          <p:nvPr/>
        </p:nvCxnSpPr>
        <p:spPr>
          <a:xfrm>
            <a:off x="3875316" y="2579272"/>
            <a:ext cx="0" cy="311032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7" name="Conector recto 16"/>
          <p:cNvCxnSpPr/>
          <p:nvPr/>
        </p:nvCxnSpPr>
        <p:spPr>
          <a:xfrm>
            <a:off x="8171545" y="2546505"/>
            <a:ext cx="0" cy="311032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pic>
        <p:nvPicPr>
          <p:cNvPr id="18" name="Imagen 17"/>
          <p:cNvPicPr>
            <a:picLocks noChangeAspect="1"/>
          </p:cNvPicPr>
          <p:nvPr/>
        </p:nvPicPr>
        <p:blipFill rotWithShape="1">
          <a:blip r:embed="rId5">
            <a:duotone>
              <a:schemeClr val="bg2">
                <a:shade val="45000"/>
                <a:satMod val="135000"/>
              </a:schemeClr>
              <a:prstClr val="white"/>
            </a:duotone>
          </a:blip>
          <a:srcRect l="4242" t="63919" r="71904" b="27903"/>
          <a:stretch/>
        </p:blipFill>
        <p:spPr>
          <a:xfrm>
            <a:off x="5" y="6405349"/>
            <a:ext cx="2347415" cy="452651"/>
          </a:xfrm>
          <a:prstGeom prst="rect">
            <a:avLst/>
          </a:prstGeom>
        </p:spPr>
      </p:pic>
      <p:grpSp>
        <p:nvGrpSpPr>
          <p:cNvPr id="25" name="24 Grupo"/>
          <p:cNvGrpSpPr/>
          <p:nvPr/>
        </p:nvGrpSpPr>
        <p:grpSpPr>
          <a:xfrm>
            <a:off x="0" y="48599"/>
            <a:ext cx="12192000" cy="6809401"/>
            <a:chOff x="0" y="48599"/>
            <a:chExt cx="12192000" cy="6809401"/>
          </a:xfrm>
        </p:grpSpPr>
        <p:sp>
          <p:nvSpPr>
            <p:cNvPr id="26"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dirty="0" smtClean="0">
                  <a:solidFill>
                    <a:schemeClr val="lt1"/>
                  </a:solidFill>
                  <a:latin typeface="Avenir"/>
                  <a:ea typeface="Avenir"/>
                  <a:cs typeface="Avenir"/>
                  <a:sym typeface="Avenir"/>
                </a:rPr>
                <a:t>ESPECIALIZANTE SELECTIVO</a:t>
              </a:r>
              <a:endParaRPr sz="2800" b="1" i="0" u="none" strike="noStrike" cap="none" dirty="0">
                <a:solidFill>
                  <a:schemeClr val="lt1"/>
                </a:solidFill>
                <a:latin typeface="Avenir"/>
                <a:ea typeface="Avenir"/>
                <a:cs typeface="Avenir"/>
                <a:sym typeface="Avenir"/>
              </a:endParaRPr>
            </a:p>
          </p:txBody>
        </p:sp>
        <p:sp>
          <p:nvSpPr>
            <p:cNvPr id="27"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28" name="Google Shape;110;p2"/>
            <p:cNvPicPr preferRelativeResize="0"/>
            <p:nvPr/>
          </p:nvPicPr>
          <p:blipFill rotWithShape="1">
            <a:blip r:embed="rId6">
              <a:alphaModFix/>
            </a:blip>
            <a:srcRect/>
            <a:stretch/>
          </p:blipFill>
          <p:spPr>
            <a:xfrm>
              <a:off x="409404" y="334212"/>
              <a:ext cx="921218" cy="528614"/>
            </a:xfrm>
            <a:prstGeom prst="rect">
              <a:avLst/>
            </a:prstGeom>
            <a:noFill/>
            <a:ln>
              <a:noFill/>
            </a:ln>
          </p:spPr>
        </p:pic>
        <p:sp>
          <p:nvSpPr>
            <p:cNvPr id="29"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32"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 name="Google Shape;115;p2"/>
            <p:cNvPicPr preferRelativeResize="0"/>
            <p:nvPr/>
          </p:nvPicPr>
          <p:blipFill rotWithShape="1">
            <a:blip r:embed="rId7">
              <a:alphaModFix/>
            </a:blip>
            <a:srcRect/>
            <a:stretch/>
          </p:blipFill>
          <p:spPr>
            <a:xfrm>
              <a:off x="361062" y="6280856"/>
              <a:ext cx="1407816" cy="466668"/>
            </a:xfrm>
            <a:prstGeom prst="rect">
              <a:avLst/>
            </a:prstGeom>
            <a:noFill/>
            <a:ln>
              <a:noFill/>
            </a:ln>
          </p:spPr>
        </p:pic>
        <p:sp>
          <p:nvSpPr>
            <p:cNvPr id="34"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35" name="Google Shape;117;p2"/>
            <p:cNvPicPr preferRelativeResize="0"/>
            <p:nvPr/>
          </p:nvPicPr>
          <p:blipFill rotWithShape="1">
            <a:blip r:embed="rId8">
              <a:alphaModFix/>
            </a:blip>
            <a:srcRect l="15814"/>
            <a:stretch/>
          </p:blipFill>
          <p:spPr>
            <a:xfrm>
              <a:off x="1759480" y="6327587"/>
              <a:ext cx="1271993" cy="371486"/>
            </a:xfrm>
            <a:prstGeom prst="rect">
              <a:avLst/>
            </a:prstGeom>
            <a:noFill/>
            <a:ln>
              <a:noFill/>
            </a:ln>
          </p:spPr>
        </p:pic>
        <p:sp>
          <p:nvSpPr>
            <p:cNvPr id="36"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013700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34"/>
          <p:cNvSpPr txBox="1"/>
          <p:nvPr/>
        </p:nvSpPr>
        <p:spPr>
          <a:xfrm>
            <a:off x="1279307" y="1843260"/>
            <a:ext cx="3921359" cy="814416"/>
          </a:xfrm>
          <a:prstGeom prst="rect">
            <a:avLst/>
          </a:prstGeom>
          <a:solidFill>
            <a:schemeClr val="bg1"/>
          </a:solidFill>
          <a:ln w="25400" cap="flat" cmpd="sng">
            <a:solidFill>
              <a:schemeClr val="bg1"/>
            </a:solidFill>
            <a:prstDash val="solid"/>
            <a:round/>
            <a:headEnd type="none" w="sm" len="sm"/>
            <a:tailEnd type="none" w="sm" len="sm"/>
          </a:ln>
        </p:spPr>
        <p:txBody>
          <a:bodyPr spcFirstLastPara="1" wrap="square" lIns="89880" tIns="44930" rIns="89880" bIns="44930" anchor="t" anchorCtr="0">
            <a:noAutofit/>
          </a:bodyPr>
          <a:lstStyle/>
          <a:p>
            <a:pPr algn="ctr">
              <a:buClr>
                <a:srgbClr val="4F6128"/>
              </a:buClr>
              <a:buSzPts val="2400"/>
            </a:pP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Sustentabilidad del Desarrollo</a:t>
            </a:r>
            <a:endParaRPr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endParaRPr>
          </a:p>
        </p:txBody>
      </p:sp>
      <p:sp>
        <p:nvSpPr>
          <p:cNvPr id="244" name="Google Shape;244;p34"/>
          <p:cNvSpPr txBox="1">
            <a:spLocks noGrp="1"/>
          </p:cNvSpPr>
          <p:nvPr>
            <p:ph type="body" idx="2"/>
          </p:nvPr>
        </p:nvSpPr>
        <p:spPr>
          <a:xfrm>
            <a:off x="1279307" y="2738062"/>
            <a:ext cx="3921359" cy="3416213"/>
          </a:xfrm>
          <a:prstGeom prst="rect">
            <a:avLst/>
          </a:prstGeom>
          <a:solidFill>
            <a:schemeClr val="bg1"/>
          </a:solidFill>
          <a:ln w="25400" cap="flat" cmpd="sng">
            <a:solidFill>
              <a:schemeClr val="bg1"/>
            </a:solidFill>
            <a:prstDash val="solid"/>
            <a:round/>
            <a:headEnd type="none" w="sm" len="sm"/>
            <a:tailEnd type="none" w="sm" len="sm"/>
          </a:ln>
        </p:spPr>
        <p:txBody>
          <a:bodyPr spcFirstLastPara="1" wrap="square" lIns="89880" tIns="44930" rIns="89880" bIns="44930" anchor="t" anchorCtr="0">
            <a:noAutofit/>
          </a:bodyPr>
          <a:lstStyle/>
          <a:p>
            <a:pPr marL="0" indent="0" algn="just">
              <a:lnSpc>
                <a:spcPct val="80000"/>
              </a:lnSpc>
              <a:spcBef>
                <a:spcPts val="0"/>
              </a:spcBef>
              <a:buClr>
                <a:srgbClr val="4F6128"/>
              </a:buClr>
              <a:buSzPts val="2402"/>
              <a:buNone/>
            </a:pP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Objetivo</a:t>
            </a:r>
          </a:p>
          <a:p>
            <a:pPr marL="0" indent="0" algn="just">
              <a:lnSpc>
                <a:spcPct val="80000"/>
              </a:lnSpc>
              <a:spcBef>
                <a:spcPts val="0"/>
              </a:spcBef>
              <a:buClr>
                <a:srgbClr val="4F6128"/>
              </a:buClr>
              <a:buSzPts val="2402"/>
              <a:buNone/>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Formar recursos humanos con una visión sustentable capaces de diseñar estrategias de </a:t>
            </a:r>
            <a:r>
              <a:rPr lang="es-MX" sz="1600" dirty="0" err="1">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ecoeficiencia</a:t>
            </a: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 y responsabilidad regional, municipal y empresarial.</a:t>
            </a:r>
          </a:p>
          <a:p>
            <a:pPr marL="0" indent="0" algn="just">
              <a:lnSpc>
                <a:spcPct val="80000"/>
              </a:lnSpc>
              <a:spcBef>
                <a:spcPts val="0"/>
              </a:spcBef>
              <a:buClr>
                <a:srgbClr val="4F6128"/>
              </a:buClr>
              <a:buSzPts val="2402"/>
              <a:buNone/>
            </a:pPr>
            <a:endPar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endParaRPr>
          </a:p>
          <a:p>
            <a:pPr marL="0" indent="0" algn="just">
              <a:lnSpc>
                <a:spcPct val="80000"/>
              </a:lnSpc>
              <a:spcBef>
                <a:spcPts val="0"/>
              </a:spcBef>
              <a:buClr>
                <a:srgbClr val="4F6128"/>
              </a:buClr>
              <a:buSzPts val="2402"/>
              <a:buNone/>
            </a:pPr>
            <a:endPar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endParaRPr>
          </a:p>
          <a:p>
            <a:pPr marL="0" indent="0" algn="just">
              <a:lnSpc>
                <a:spcPct val="80000"/>
              </a:lnSpc>
              <a:spcBef>
                <a:spcPts val="0"/>
              </a:spcBef>
              <a:buClr>
                <a:srgbClr val="4F6128"/>
              </a:buClr>
              <a:buSzPts val="2402"/>
              <a:buNone/>
            </a:pP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endParaRPr>
          </a:p>
          <a:p>
            <a:pPr marL="0" indent="0" algn="just">
              <a:lnSpc>
                <a:spcPct val="80000"/>
              </a:lnSpc>
              <a:spcBef>
                <a:spcPts val="424"/>
              </a:spcBef>
              <a:buClr>
                <a:srgbClr val="4F6128"/>
              </a:buClr>
              <a:buSzPts val="2402"/>
              <a:buNone/>
            </a:pP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Unidades de aprendizaje</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337097" algn="just">
              <a:lnSpc>
                <a:spcPct val="80000"/>
              </a:lnSpc>
              <a:spcBef>
                <a:spcPts val="424"/>
              </a:spcBef>
              <a:buClr>
                <a:srgbClr val="00B050"/>
              </a:buClr>
              <a:buSzPct val="100000"/>
              <a:buFont typeface="Noto Sans Symbols"/>
              <a:buChar char="✓"/>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Desarrollo sustentable,</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337097" algn="just">
              <a:lnSpc>
                <a:spcPct val="80000"/>
              </a:lnSpc>
              <a:spcBef>
                <a:spcPts val="424"/>
              </a:spcBef>
              <a:buClr>
                <a:srgbClr val="00B050"/>
              </a:buClr>
              <a:buSzPct val="100000"/>
              <a:buFont typeface="Noto Sans Symbols"/>
              <a:buChar char="✓"/>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Desarrollo regional y sustentabilidad, </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endParaRPr>
          </a:p>
          <a:p>
            <a:pPr marL="337097" indent="-337097" algn="just">
              <a:lnSpc>
                <a:spcPct val="80000"/>
              </a:lnSpc>
              <a:spcBef>
                <a:spcPts val="424"/>
              </a:spcBef>
              <a:buClr>
                <a:srgbClr val="00B050"/>
              </a:buClr>
              <a:buSzPct val="100000"/>
              <a:buFont typeface="Noto Sans Symbols"/>
              <a:buChar char="✓"/>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Desarrollo municipal.</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202522" algn="just">
              <a:lnSpc>
                <a:spcPct val="80000"/>
              </a:lnSpc>
              <a:spcBef>
                <a:spcPts val="424"/>
              </a:spcBef>
              <a:buSzPts val="2402"/>
              <a:buNone/>
            </a:pPr>
            <a:endParaRPr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endParaRPr>
          </a:p>
        </p:txBody>
      </p:sp>
      <p:sp>
        <p:nvSpPr>
          <p:cNvPr id="245" name="Google Shape;245;p34"/>
          <p:cNvSpPr txBox="1"/>
          <p:nvPr/>
        </p:nvSpPr>
        <p:spPr>
          <a:xfrm>
            <a:off x="6889753" y="1807001"/>
            <a:ext cx="3922900" cy="814416"/>
          </a:xfrm>
          <a:prstGeom prst="rect">
            <a:avLst/>
          </a:prstGeom>
          <a:solidFill>
            <a:schemeClr val="bg1"/>
          </a:solidFill>
          <a:ln w="25400" cap="flat" cmpd="sng">
            <a:solidFill>
              <a:schemeClr val="bg1"/>
            </a:solidFill>
            <a:prstDash val="solid"/>
            <a:round/>
            <a:headEnd type="none" w="sm" len="sm"/>
            <a:tailEnd type="none" w="sm" len="sm"/>
          </a:ln>
        </p:spPr>
        <p:txBody>
          <a:bodyPr spcFirstLastPara="1" wrap="square" lIns="89880" tIns="44930" rIns="89880" bIns="44930" anchor="t" anchorCtr="0">
            <a:noAutofit/>
          </a:bodyPr>
          <a:lstStyle/>
          <a:p>
            <a:pPr algn="ctr">
              <a:buClr>
                <a:srgbClr val="4F6128"/>
              </a:buClr>
              <a:buSzPts val="2400"/>
            </a:pP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Gestión Ambiental Corporativa</a:t>
            </a:r>
            <a:endParaRPr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endParaRPr>
          </a:p>
        </p:txBody>
      </p:sp>
      <p:sp>
        <p:nvSpPr>
          <p:cNvPr id="246" name="Google Shape;246;p34"/>
          <p:cNvSpPr txBox="1">
            <a:spLocks noGrp="1"/>
          </p:cNvSpPr>
          <p:nvPr>
            <p:ph type="body" idx="1"/>
          </p:nvPr>
        </p:nvSpPr>
        <p:spPr>
          <a:xfrm>
            <a:off x="6657523" y="2586124"/>
            <a:ext cx="4852307" cy="3546936"/>
          </a:xfrm>
          <a:prstGeom prst="rect">
            <a:avLst/>
          </a:prstGeom>
          <a:solidFill>
            <a:schemeClr val="bg1"/>
          </a:solidFill>
          <a:ln w="25400" cap="flat" cmpd="sng">
            <a:solidFill>
              <a:schemeClr val="bg1"/>
            </a:solidFill>
            <a:prstDash val="solid"/>
            <a:round/>
            <a:headEnd type="none" w="sm" len="sm"/>
            <a:tailEnd type="none" w="sm" len="sm"/>
          </a:ln>
        </p:spPr>
        <p:txBody>
          <a:bodyPr spcFirstLastPara="1" wrap="square" lIns="89880" tIns="44930" rIns="89880" bIns="44930" anchor="t" anchorCtr="0">
            <a:noAutofit/>
          </a:bodyPr>
          <a:lstStyle/>
          <a:p>
            <a:pPr marL="0" indent="0" algn="just">
              <a:lnSpc>
                <a:spcPct val="80000"/>
              </a:lnSpc>
              <a:spcBef>
                <a:spcPts val="0"/>
              </a:spcBef>
              <a:buClr>
                <a:srgbClr val="4F6128"/>
              </a:buClr>
              <a:buSzPts val="2062"/>
              <a:buNone/>
            </a:pP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Objetivo</a:t>
            </a:r>
          </a:p>
          <a:p>
            <a:pPr marL="0" indent="0" algn="just">
              <a:lnSpc>
                <a:spcPct val="80000"/>
              </a:lnSpc>
              <a:spcBef>
                <a:spcPts val="0"/>
              </a:spcBef>
              <a:buClr>
                <a:srgbClr val="4F6128"/>
              </a:buClr>
              <a:buSzPts val="2062"/>
              <a:buNone/>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Dotar a los estudiantes de los conocimientos necesarios para incrementar la eficiencia administrativa de las empresas a través de la correcta gestión de instrumentos y políticas, cumpliendo la normativa y esquemas de regulación ambiental.</a:t>
            </a:r>
          </a:p>
          <a:p>
            <a:pPr marL="0" indent="0" algn="just">
              <a:lnSpc>
                <a:spcPct val="80000"/>
              </a:lnSpc>
              <a:spcBef>
                <a:spcPts val="0"/>
              </a:spcBef>
              <a:buClr>
                <a:srgbClr val="4F6128"/>
              </a:buClr>
              <a:buSzPts val="2062"/>
              <a:buNone/>
            </a:pPr>
            <a:endPar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endParaRPr>
          </a:p>
          <a:p>
            <a:pPr marL="0" indent="0" algn="just">
              <a:lnSpc>
                <a:spcPct val="80000"/>
              </a:lnSpc>
              <a:spcBef>
                <a:spcPts val="0"/>
              </a:spcBef>
              <a:buClr>
                <a:srgbClr val="4F6128"/>
              </a:buClr>
              <a:buSzPts val="2062"/>
              <a:buNone/>
            </a:pPr>
            <a:endPar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endParaRPr>
          </a:p>
          <a:p>
            <a:pPr marL="0" indent="0" algn="just">
              <a:lnSpc>
                <a:spcPct val="80000"/>
              </a:lnSpc>
              <a:spcBef>
                <a:spcPts val="0"/>
              </a:spcBef>
              <a:buClr>
                <a:srgbClr val="4F6128"/>
              </a:buClr>
              <a:buSzPts val="2062"/>
              <a:buNone/>
            </a:pP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0" indent="0" algn="just">
              <a:lnSpc>
                <a:spcPct val="80000"/>
              </a:lnSpc>
              <a:spcBef>
                <a:spcPts val="364"/>
              </a:spcBef>
              <a:buClr>
                <a:srgbClr val="4F6128"/>
              </a:buClr>
              <a:buSzPts val="2062"/>
              <a:buNone/>
            </a:pP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Unidades de aprendizaje:</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337097" algn="just">
              <a:lnSpc>
                <a:spcPct val="80000"/>
              </a:lnSpc>
              <a:spcBef>
                <a:spcPts val="364"/>
              </a:spcBef>
              <a:buClr>
                <a:srgbClr val="00B050"/>
              </a:buClr>
              <a:buSzPct val="100000"/>
              <a:buFont typeface="Noto Sans Symbols"/>
              <a:buChar char="✓"/>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Cumplimiento ambiental empresarial,</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337097" algn="just">
              <a:lnSpc>
                <a:spcPct val="80000"/>
              </a:lnSpc>
              <a:spcBef>
                <a:spcPts val="364"/>
              </a:spcBef>
              <a:buClr>
                <a:srgbClr val="00B050"/>
              </a:buClr>
              <a:buSzPct val="100000"/>
              <a:buFont typeface="Noto Sans Symbols"/>
              <a:buChar char="✓"/>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Sistemas de certificación y autorregulación ambiental,</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337097" algn="just">
              <a:lnSpc>
                <a:spcPct val="80000"/>
              </a:lnSpc>
              <a:spcBef>
                <a:spcPts val="364"/>
              </a:spcBef>
              <a:buClr>
                <a:srgbClr val="00B050"/>
              </a:buClr>
              <a:buSzPct val="100000"/>
              <a:buFont typeface="Noto Sans Symbols"/>
              <a:buChar char="✓"/>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Instrumentos de política y gestión ambiental.</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211035" algn="just">
              <a:lnSpc>
                <a:spcPct val="80000"/>
              </a:lnSpc>
              <a:spcBef>
                <a:spcPts val="397"/>
              </a:spcBef>
              <a:buSzPts val="2250"/>
              <a:buNone/>
            </a:pPr>
            <a:endParaRPr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endParaRPr>
          </a:p>
        </p:txBody>
      </p:sp>
      <p:pic>
        <p:nvPicPr>
          <p:cNvPr id="10" name="Imagen 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0360" y="1828216"/>
            <a:ext cx="613501" cy="613501"/>
          </a:xfrm>
          <a:prstGeom prst="rect">
            <a:avLst/>
          </a:prstGeom>
        </p:spPr>
      </p:pic>
      <p:pic>
        <p:nvPicPr>
          <p:cNvPr id="11" name="Imagen 10"/>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6156571" y="1807001"/>
            <a:ext cx="634716" cy="634716"/>
          </a:xfrm>
          <a:prstGeom prst="rect">
            <a:avLst/>
          </a:prstGeom>
        </p:spPr>
      </p:pic>
      <p:cxnSp>
        <p:nvCxnSpPr>
          <p:cNvPr id="12" name="Conector recto 11"/>
          <p:cNvCxnSpPr/>
          <p:nvPr/>
        </p:nvCxnSpPr>
        <p:spPr>
          <a:xfrm>
            <a:off x="5791203" y="2216415"/>
            <a:ext cx="0" cy="311032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24" name="23 Grupo"/>
          <p:cNvGrpSpPr/>
          <p:nvPr/>
        </p:nvGrpSpPr>
        <p:grpSpPr>
          <a:xfrm>
            <a:off x="0" y="48599"/>
            <a:ext cx="12192000" cy="6809401"/>
            <a:chOff x="0" y="48599"/>
            <a:chExt cx="12192000" cy="6809401"/>
          </a:xfrm>
        </p:grpSpPr>
        <p:sp>
          <p:nvSpPr>
            <p:cNvPr id="25"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dirty="0" smtClean="0">
                  <a:solidFill>
                    <a:schemeClr val="lt1"/>
                  </a:solidFill>
                  <a:latin typeface="Avenir"/>
                  <a:ea typeface="Avenir"/>
                  <a:cs typeface="Avenir"/>
                  <a:sym typeface="Avenir"/>
                </a:rPr>
                <a:t>ESPECIALIZANTE SELECTIVO</a:t>
              </a:r>
              <a:endParaRPr sz="2800" b="1" i="0" u="none" strike="noStrike" cap="none" dirty="0">
                <a:solidFill>
                  <a:schemeClr val="lt1"/>
                </a:solidFill>
                <a:latin typeface="Avenir"/>
                <a:ea typeface="Avenir"/>
                <a:cs typeface="Avenir"/>
                <a:sym typeface="Avenir"/>
              </a:endParaRPr>
            </a:p>
          </p:txBody>
        </p:sp>
        <p:sp>
          <p:nvSpPr>
            <p:cNvPr id="26"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27" name="Google Shape;110;p2"/>
            <p:cNvPicPr preferRelativeResize="0"/>
            <p:nvPr/>
          </p:nvPicPr>
          <p:blipFill rotWithShape="1">
            <a:blip r:embed="rId5">
              <a:alphaModFix/>
            </a:blip>
            <a:srcRect/>
            <a:stretch/>
          </p:blipFill>
          <p:spPr>
            <a:xfrm>
              <a:off x="409404" y="334212"/>
              <a:ext cx="921218" cy="528614"/>
            </a:xfrm>
            <a:prstGeom prst="rect">
              <a:avLst/>
            </a:prstGeom>
            <a:noFill/>
            <a:ln>
              <a:noFill/>
            </a:ln>
          </p:spPr>
        </p:pic>
        <p:sp>
          <p:nvSpPr>
            <p:cNvPr id="28"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31"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 name="Google Shape;115;p2"/>
            <p:cNvPicPr preferRelativeResize="0"/>
            <p:nvPr/>
          </p:nvPicPr>
          <p:blipFill rotWithShape="1">
            <a:blip r:embed="rId6">
              <a:alphaModFix/>
            </a:blip>
            <a:srcRect/>
            <a:stretch/>
          </p:blipFill>
          <p:spPr>
            <a:xfrm>
              <a:off x="361062" y="6280856"/>
              <a:ext cx="1407816" cy="466668"/>
            </a:xfrm>
            <a:prstGeom prst="rect">
              <a:avLst/>
            </a:prstGeom>
            <a:noFill/>
            <a:ln>
              <a:noFill/>
            </a:ln>
          </p:spPr>
        </p:pic>
        <p:sp>
          <p:nvSpPr>
            <p:cNvPr id="33"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34" name="Google Shape;117;p2"/>
            <p:cNvPicPr preferRelativeResize="0"/>
            <p:nvPr/>
          </p:nvPicPr>
          <p:blipFill rotWithShape="1">
            <a:blip r:embed="rId7">
              <a:alphaModFix/>
            </a:blip>
            <a:srcRect l="15814"/>
            <a:stretch/>
          </p:blipFill>
          <p:spPr>
            <a:xfrm>
              <a:off x="1759480" y="6327587"/>
              <a:ext cx="1271993" cy="371486"/>
            </a:xfrm>
            <a:prstGeom prst="rect">
              <a:avLst/>
            </a:prstGeom>
            <a:noFill/>
            <a:ln>
              <a:noFill/>
            </a:ln>
          </p:spPr>
        </p:pic>
        <p:sp>
          <p:nvSpPr>
            <p:cNvPr id="35"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687851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p:nvPr/>
        </p:nvSpPr>
        <p:spPr>
          <a:xfrm>
            <a:off x="1214876" y="1247746"/>
            <a:ext cx="2654261" cy="593284"/>
          </a:xfrm>
          <a:prstGeom prst="rect">
            <a:avLst/>
          </a:prstGeom>
          <a:solidFill>
            <a:schemeClr val="bg1"/>
          </a:solidFill>
          <a:ln w="25400" cap="flat" cmpd="sng">
            <a:solidFill>
              <a:schemeClr val="bg1"/>
            </a:solidFill>
            <a:prstDash val="solid"/>
            <a:round/>
            <a:headEnd type="none" w="sm" len="sm"/>
            <a:tailEnd type="none" w="sm" len="sm"/>
          </a:ln>
        </p:spPr>
        <p:txBody>
          <a:bodyPr spcFirstLastPara="1" wrap="square" lIns="89880" tIns="44930" rIns="89880" bIns="44930" anchor="t" anchorCtr="0">
            <a:noAutofit/>
          </a:bodyPr>
          <a:lstStyle/>
          <a:p>
            <a:pPr>
              <a:buClr>
                <a:srgbClr val="0F243E"/>
              </a:buClr>
              <a:buSzPts val="2383"/>
            </a:pP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Calibri"/>
              </a:rPr>
              <a:t>Auditoría Ambiental</a:t>
            </a:r>
            <a:endParaRPr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Calibri"/>
            </a:endParaRPr>
          </a:p>
        </p:txBody>
      </p:sp>
      <p:sp>
        <p:nvSpPr>
          <p:cNvPr id="253" name="Google Shape;253;p35"/>
          <p:cNvSpPr txBox="1">
            <a:spLocks noGrp="1"/>
          </p:cNvSpPr>
          <p:nvPr>
            <p:ph type="body" idx="1"/>
          </p:nvPr>
        </p:nvSpPr>
        <p:spPr>
          <a:xfrm>
            <a:off x="1433161" y="1866427"/>
            <a:ext cx="5384337" cy="3783522"/>
          </a:xfrm>
          <a:prstGeom prst="rect">
            <a:avLst/>
          </a:prstGeom>
          <a:solidFill>
            <a:schemeClr val="bg1"/>
          </a:solidFill>
          <a:ln w="25400" cap="flat" cmpd="sng">
            <a:solidFill>
              <a:schemeClr val="bg1"/>
            </a:solidFill>
            <a:prstDash val="solid"/>
            <a:round/>
            <a:headEnd type="none" w="sm" len="sm"/>
            <a:tailEnd type="none" w="sm" len="sm"/>
          </a:ln>
        </p:spPr>
        <p:txBody>
          <a:bodyPr spcFirstLastPara="1" wrap="square" lIns="89880" tIns="44930" rIns="89880" bIns="44930" anchor="t" anchorCtr="0">
            <a:noAutofit/>
          </a:bodyPr>
          <a:lstStyle/>
          <a:p>
            <a:pPr marL="0" indent="0" algn="just">
              <a:lnSpc>
                <a:spcPct val="80000"/>
              </a:lnSpc>
              <a:spcBef>
                <a:spcPts val="0"/>
              </a:spcBef>
              <a:buClr>
                <a:srgbClr val="4F6128"/>
              </a:buClr>
              <a:buSzPts val="2029"/>
              <a:buNone/>
            </a:pP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Objetivo</a:t>
            </a: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 </a:t>
            </a:r>
          </a:p>
          <a:p>
            <a:pPr marL="0" indent="0" algn="just">
              <a:lnSpc>
                <a:spcPct val="80000"/>
              </a:lnSpc>
              <a:spcBef>
                <a:spcPts val="0"/>
              </a:spcBef>
              <a:buClr>
                <a:srgbClr val="4F6128"/>
              </a:buClr>
              <a:buSzPts val="2029"/>
              <a:buNone/>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Formar estudiantes capaces de analizar, evaluar y colaborar en la implementación de la Norma ISO 14001-2004, quienes sean capaces de analizar e interpretar los indicadores para medir riesgos ambientales, así como de tomar decisiones para lograr el desarrollo armónico de las empresas y el entorno.</a:t>
            </a:r>
          </a:p>
          <a:p>
            <a:pPr marL="0" indent="0" algn="just">
              <a:lnSpc>
                <a:spcPct val="80000"/>
              </a:lnSpc>
              <a:spcBef>
                <a:spcPts val="0"/>
              </a:spcBef>
              <a:buClr>
                <a:srgbClr val="4F6128"/>
              </a:buClr>
              <a:buSzPts val="2029"/>
              <a:buNone/>
            </a:pPr>
            <a:endPar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endParaRPr>
          </a:p>
          <a:p>
            <a:pPr marL="0" indent="0" algn="just">
              <a:lnSpc>
                <a:spcPct val="80000"/>
              </a:lnSpc>
              <a:spcBef>
                <a:spcPts val="0"/>
              </a:spcBef>
              <a:buClr>
                <a:srgbClr val="4F6128"/>
              </a:buClr>
              <a:buSzPts val="2029"/>
              <a:buNone/>
            </a:pP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0" indent="0" algn="just">
              <a:lnSpc>
                <a:spcPct val="80000"/>
              </a:lnSpc>
              <a:spcBef>
                <a:spcPts val="359"/>
              </a:spcBef>
              <a:buClr>
                <a:srgbClr val="4F6128"/>
              </a:buClr>
              <a:buSzPts val="2029"/>
              <a:buNone/>
            </a:pP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Unidades de aprendizaje: </a:t>
            </a:r>
            <a:endParaRPr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337097" algn="just">
              <a:lnSpc>
                <a:spcPct val="80000"/>
              </a:lnSpc>
              <a:spcBef>
                <a:spcPts val="359"/>
              </a:spcBef>
              <a:buClr>
                <a:srgbClr val="00B050"/>
              </a:buClr>
              <a:buSzPct val="100000"/>
              <a:buFont typeface="Noto Sans Symbols"/>
              <a:buChar char="✓"/>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Manejo de indicadores para medir peligros, amenazas y riesgos ambientales; </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337097" algn="just">
              <a:lnSpc>
                <a:spcPct val="80000"/>
              </a:lnSpc>
              <a:spcBef>
                <a:spcPts val="359"/>
              </a:spcBef>
              <a:buClr>
                <a:srgbClr val="00B050"/>
              </a:buClr>
              <a:buSzPct val="100000"/>
              <a:buFont typeface="Noto Sans Symbols"/>
              <a:buChar char="✓"/>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Métodos para la valoración de los servicios ambientales; </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337097" algn="just">
              <a:lnSpc>
                <a:spcPct val="80000"/>
              </a:lnSpc>
              <a:spcBef>
                <a:spcPts val="359"/>
              </a:spcBef>
              <a:buClr>
                <a:srgbClr val="00B050"/>
              </a:buClr>
              <a:buSzPct val="100000"/>
              <a:buFont typeface="Noto Sans Symbols"/>
              <a:buChar char="✓"/>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Monitoreo de sistemas de gestión ambiental (ISO 14001) aplicados a los emprendimientos.</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195910">
              <a:lnSpc>
                <a:spcPct val="80000"/>
              </a:lnSpc>
              <a:spcBef>
                <a:spcPts val="445"/>
              </a:spcBef>
              <a:buSzPts val="2520"/>
              <a:buNone/>
            </a:pPr>
            <a:endParaRPr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endParaRPr>
          </a:p>
        </p:txBody>
      </p:sp>
      <p:sp>
        <p:nvSpPr>
          <p:cNvPr id="254" name="Google Shape;254;p35"/>
          <p:cNvSpPr/>
          <p:nvPr/>
        </p:nvSpPr>
        <p:spPr>
          <a:xfrm>
            <a:off x="7634516" y="2215036"/>
            <a:ext cx="4122057" cy="1834451"/>
          </a:xfrm>
          <a:prstGeom prst="roundRect">
            <a:avLst>
              <a:gd name="adj" fmla="val 16667"/>
            </a:avLst>
          </a:prstGeom>
          <a:solidFill>
            <a:schemeClr val="bg1"/>
          </a:solidFill>
          <a:ln>
            <a:solidFill>
              <a:schemeClr val="bg1"/>
            </a:solidFill>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89880" tIns="44930" rIns="89880" bIns="44930" anchor="t" anchorCtr="0">
            <a:noAutofit/>
          </a:bodyPr>
          <a:lstStyle/>
          <a:p>
            <a:pPr algn="just"/>
            <a:r>
              <a:rPr lang="es-MX" sz="1600" b="1" i="1" dirty="0">
                <a:solidFill>
                  <a:schemeClr val="accent2"/>
                </a:solidFill>
                <a:latin typeface="Arial Rounded MT Bold" panose="020F0704030504030204" pitchFamily="34" charset="0"/>
                <a:ea typeface="Ebrima" panose="02000000000000000000" pitchFamily="2" charset="0"/>
                <a:cs typeface="Arial" panose="020B0604020202020204" pitchFamily="34" charset="0"/>
                <a:sym typeface="Calibri"/>
              </a:rPr>
              <a:t>ISO 14001: Norma internacional en sistemas de gestión ambiental que ayuda a identificar y gestionar los riesgos ambientales en las empresas, sin importar su dimensión, localización o giro</a:t>
            </a:r>
            <a:r>
              <a:rPr lang="es-MX" sz="1600" i="1" dirty="0">
                <a:solidFill>
                  <a:schemeClr val="accent2"/>
                </a:solidFill>
                <a:latin typeface="Arial Rounded MT Bold" panose="020F0704030504030204" pitchFamily="34" charset="0"/>
                <a:ea typeface="Ebrima" panose="02000000000000000000" pitchFamily="2" charset="0"/>
                <a:cs typeface="Arial" panose="020B0604020202020204" pitchFamily="34" charset="0"/>
                <a:sym typeface="Calibri"/>
              </a:rPr>
              <a:t>.</a:t>
            </a:r>
            <a:endParaRPr sz="1600" i="1" dirty="0">
              <a:solidFill>
                <a:schemeClr val="accent2"/>
              </a:solidFill>
              <a:latin typeface="Arial Rounded MT Bold" panose="020F0704030504030204" pitchFamily="34" charset="0"/>
              <a:ea typeface="Ebrima" panose="02000000000000000000" pitchFamily="2" charset="0"/>
              <a:cs typeface="Arial" panose="020B0604020202020204" pitchFamily="34" charset="0"/>
            </a:endParaRPr>
          </a:p>
          <a:p>
            <a:pPr algn="just"/>
            <a:endParaRPr sz="1600" i="1" dirty="0">
              <a:solidFill>
                <a:schemeClr val="bg1"/>
              </a:solidFill>
              <a:latin typeface="Arial Rounded MT Bold" panose="020F0704030504030204" pitchFamily="34" charset="0"/>
              <a:ea typeface="Calibri"/>
              <a:cs typeface="Arial" panose="020B0604020202020204" pitchFamily="34" charset="0"/>
              <a:sym typeface="Calibri"/>
            </a:endParaRPr>
          </a:p>
        </p:txBody>
      </p:sp>
      <p:pic>
        <p:nvPicPr>
          <p:cNvPr id="7" name="Imagen 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5826" y="1189567"/>
            <a:ext cx="508884" cy="508884"/>
          </a:xfrm>
          <a:prstGeom prst="rect">
            <a:avLst/>
          </a:prstGeom>
        </p:spPr>
      </p:pic>
      <p:cxnSp>
        <p:nvCxnSpPr>
          <p:cNvPr id="8" name="Conector recto 7"/>
          <p:cNvCxnSpPr/>
          <p:nvPr/>
        </p:nvCxnSpPr>
        <p:spPr>
          <a:xfrm>
            <a:off x="7300687" y="1795501"/>
            <a:ext cx="0" cy="311032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20" name="19 Grupo"/>
          <p:cNvGrpSpPr/>
          <p:nvPr/>
        </p:nvGrpSpPr>
        <p:grpSpPr>
          <a:xfrm>
            <a:off x="0" y="48599"/>
            <a:ext cx="12192000" cy="6809401"/>
            <a:chOff x="0" y="48599"/>
            <a:chExt cx="12192000" cy="6809401"/>
          </a:xfrm>
        </p:grpSpPr>
        <p:sp>
          <p:nvSpPr>
            <p:cNvPr id="21"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ESPECIALIZANTE SELECTIVO</a:t>
              </a:r>
              <a:endParaRPr sz="2800" b="1" i="0" u="none" strike="noStrike" cap="none" dirty="0">
                <a:solidFill>
                  <a:schemeClr val="lt1"/>
                </a:solidFill>
                <a:latin typeface="Avenir"/>
                <a:ea typeface="Avenir"/>
                <a:cs typeface="Avenir"/>
                <a:sym typeface="Avenir"/>
              </a:endParaRPr>
            </a:p>
          </p:txBody>
        </p:sp>
        <p:sp>
          <p:nvSpPr>
            <p:cNvPr id="22"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23" name="Google Shape;110;p2"/>
            <p:cNvPicPr preferRelativeResize="0"/>
            <p:nvPr/>
          </p:nvPicPr>
          <p:blipFill rotWithShape="1">
            <a:blip r:embed="rId4">
              <a:alphaModFix/>
            </a:blip>
            <a:srcRect/>
            <a:stretch/>
          </p:blipFill>
          <p:spPr>
            <a:xfrm>
              <a:off x="409404" y="334212"/>
              <a:ext cx="921218" cy="528614"/>
            </a:xfrm>
            <a:prstGeom prst="rect">
              <a:avLst/>
            </a:prstGeom>
            <a:noFill/>
            <a:ln>
              <a:noFill/>
            </a:ln>
          </p:spPr>
        </p:pic>
        <p:sp>
          <p:nvSpPr>
            <p:cNvPr id="24"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7"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115;p2"/>
            <p:cNvPicPr preferRelativeResize="0"/>
            <p:nvPr/>
          </p:nvPicPr>
          <p:blipFill rotWithShape="1">
            <a:blip r:embed="rId5">
              <a:alphaModFix/>
            </a:blip>
            <a:srcRect/>
            <a:stretch/>
          </p:blipFill>
          <p:spPr>
            <a:xfrm>
              <a:off x="361062" y="6280856"/>
              <a:ext cx="1407816" cy="466668"/>
            </a:xfrm>
            <a:prstGeom prst="rect">
              <a:avLst/>
            </a:prstGeom>
            <a:noFill/>
            <a:ln>
              <a:noFill/>
            </a:ln>
          </p:spPr>
        </p:pic>
        <p:sp>
          <p:nvSpPr>
            <p:cNvPr id="29"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30" name="Google Shape;117;p2"/>
            <p:cNvPicPr preferRelativeResize="0"/>
            <p:nvPr/>
          </p:nvPicPr>
          <p:blipFill rotWithShape="1">
            <a:blip r:embed="rId6">
              <a:alphaModFix/>
            </a:blip>
            <a:srcRect l="15814"/>
            <a:stretch/>
          </p:blipFill>
          <p:spPr>
            <a:xfrm>
              <a:off x="1759480" y="6327587"/>
              <a:ext cx="1271993" cy="371486"/>
            </a:xfrm>
            <a:prstGeom prst="rect">
              <a:avLst/>
            </a:prstGeom>
            <a:noFill/>
            <a:ln>
              <a:noFill/>
            </a:ln>
          </p:spPr>
        </p:pic>
        <p:sp>
          <p:nvSpPr>
            <p:cNvPr id="31"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822911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6"/>
          <p:cNvSpPr txBox="1">
            <a:spLocks noGrp="1"/>
          </p:cNvSpPr>
          <p:nvPr>
            <p:ph type="title"/>
          </p:nvPr>
        </p:nvSpPr>
        <p:spPr>
          <a:xfrm>
            <a:off x="3092443" y="1131517"/>
            <a:ext cx="7987553" cy="639760"/>
          </a:xfrm>
          <a:prstGeom prst="rect">
            <a:avLst/>
          </a:prstGeom>
          <a:noFill/>
          <a:ln>
            <a:noFill/>
          </a:ln>
        </p:spPr>
        <p:txBody>
          <a:bodyPr spcFirstLastPara="1" wrap="square" lIns="89880" tIns="44930" rIns="89880" bIns="44930" anchor="t" anchorCtr="0">
            <a:noAutofit/>
          </a:bodyPr>
          <a:lstStyle/>
          <a:p>
            <a:pPr>
              <a:buClr>
                <a:srgbClr val="0F243E"/>
              </a:buClr>
              <a:buSzPts val="4800"/>
            </a:pPr>
            <a:r>
              <a:rPr lang="es-MX" sz="1900" b="1" dirty="0">
                <a:solidFill>
                  <a:srgbClr val="114395"/>
                </a:solidFill>
                <a:latin typeface="Arial Rounded MT Bold" panose="020F0704030504030204" pitchFamily="34" charset="0"/>
                <a:ea typeface="Ebrima" panose="02000000000000000000" pitchFamily="2" charset="0"/>
                <a:cs typeface="Arial" panose="020B0604020202020204" pitchFamily="34" charset="0"/>
                <a:sym typeface="Garamond"/>
              </a:rPr>
              <a:t>Bloque: Optativo Abierto</a:t>
            </a:r>
            <a:endParaRPr sz="1900" b="1" dirty="0">
              <a:solidFill>
                <a:srgbClr val="114395"/>
              </a:solidFill>
              <a:latin typeface="Arial Rounded MT Bold" panose="020F0704030504030204" pitchFamily="34" charset="0"/>
              <a:ea typeface="Ebrima" panose="02000000000000000000" pitchFamily="2" charset="0"/>
              <a:cs typeface="Arial" panose="020B0604020202020204" pitchFamily="34" charset="0"/>
            </a:endParaRPr>
          </a:p>
        </p:txBody>
      </p:sp>
      <p:sp>
        <p:nvSpPr>
          <p:cNvPr id="261" name="Google Shape;261;p36"/>
          <p:cNvSpPr txBox="1">
            <a:spLocks noGrp="1"/>
          </p:cNvSpPr>
          <p:nvPr>
            <p:ph type="body" idx="1"/>
          </p:nvPr>
        </p:nvSpPr>
        <p:spPr>
          <a:xfrm>
            <a:off x="2102229" y="1998128"/>
            <a:ext cx="7987553" cy="3264841"/>
          </a:xfrm>
          <a:prstGeom prst="rect">
            <a:avLst/>
          </a:prstGeom>
          <a:noFill/>
          <a:ln>
            <a:noFill/>
          </a:ln>
        </p:spPr>
        <p:txBody>
          <a:bodyPr spcFirstLastPara="1" wrap="square" lIns="89880" tIns="44930" rIns="89880" bIns="44930" anchor="t" anchorCtr="0">
            <a:noAutofit/>
          </a:bodyPr>
          <a:lstStyle/>
          <a:p>
            <a:pPr marL="337097" indent="-337097">
              <a:spcBef>
                <a:spcPts val="0"/>
              </a:spcBef>
              <a:buClr>
                <a:schemeClr val="tx1">
                  <a:lumMod val="50000"/>
                  <a:lumOff val="50000"/>
                </a:schemeClr>
              </a:buClr>
              <a:buSzPct val="80000"/>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Existen mayor número de orientaciones.</a:t>
            </a:r>
          </a:p>
          <a:p>
            <a:pPr marL="0" indent="0">
              <a:spcBef>
                <a:spcPts val="424"/>
              </a:spcBef>
              <a:buClr>
                <a:schemeClr val="tx1">
                  <a:lumMod val="50000"/>
                  <a:lumOff val="50000"/>
                </a:schemeClr>
              </a:buClr>
              <a:buSzPct val="80000"/>
              <a:buNone/>
            </a:pP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337097">
              <a:spcBef>
                <a:spcPts val="424"/>
              </a:spcBef>
              <a:buClr>
                <a:schemeClr val="tx1">
                  <a:lumMod val="50000"/>
                  <a:lumOff val="50000"/>
                </a:schemeClr>
              </a:buClr>
              <a:buSzPct val="80000"/>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Las materias están sujetas a disponibilidad.</a:t>
            </a:r>
          </a:p>
          <a:p>
            <a:pPr marL="0" indent="0">
              <a:spcBef>
                <a:spcPts val="424"/>
              </a:spcBef>
              <a:buClr>
                <a:schemeClr val="tx1">
                  <a:lumMod val="50000"/>
                  <a:lumOff val="50000"/>
                </a:schemeClr>
              </a:buClr>
              <a:buSzPct val="80000"/>
              <a:buNone/>
            </a:pP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337097" algn="just">
              <a:spcBef>
                <a:spcPts val="424"/>
              </a:spcBef>
              <a:buClr>
                <a:schemeClr val="tx1">
                  <a:lumMod val="50000"/>
                  <a:lumOff val="50000"/>
                </a:schemeClr>
              </a:buClr>
              <a:buSzPct val="80000"/>
            </a:pPr>
            <a:r>
              <a:rPr lang="es-MX" sz="1600" i="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Es necesario acreditar </a:t>
            </a:r>
            <a:r>
              <a:rPr lang="es-MX" sz="1600" b="1" i="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mínimo 3 materias</a:t>
            </a:r>
            <a:r>
              <a:rPr lang="es-MX" sz="1600" i="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 de este bloque para completar los créditos.</a:t>
            </a:r>
          </a:p>
          <a:p>
            <a:pPr marL="337097" indent="-337097" algn="just">
              <a:spcBef>
                <a:spcPts val="424"/>
              </a:spcBef>
              <a:buClr>
                <a:schemeClr val="tx1">
                  <a:lumMod val="50000"/>
                  <a:lumOff val="50000"/>
                </a:schemeClr>
              </a:buClr>
              <a:buSzPct val="80000"/>
            </a:pPr>
            <a:endParaRPr sz="1600" i="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endParaRPr>
          </a:p>
          <a:p>
            <a:pPr marL="337097" indent="-337097" algn="just">
              <a:spcBef>
                <a:spcPts val="424"/>
              </a:spcBef>
              <a:buClr>
                <a:schemeClr val="tx1">
                  <a:lumMod val="50000"/>
                  <a:lumOff val="50000"/>
                </a:schemeClr>
              </a:buClr>
              <a:buSzPct val="80000"/>
            </a:pPr>
            <a:r>
              <a:rPr lang="es-MX" sz="1600" i="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Al tomar un orientación completa, se te otorgará un diploma reconociendo tu orientación o salida terminal</a:t>
            </a: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0" indent="0">
              <a:spcBef>
                <a:spcPts val="424"/>
              </a:spcBef>
              <a:buSzPts val="2400"/>
              <a:buNone/>
            </a:pPr>
            <a:endParaRPr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endParaRPr>
          </a:p>
        </p:txBody>
      </p:sp>
      <p:pic>
        <p:nvPicPr>
          <p:cNvPr id="2" name="Imagen 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347419" y="1043835"/>
            <a:ext cx="578879" cy="578879"/>
          </a:xfrm>
          <a:prstGeom prst="rect">
            <a:avLst/>
          </a:prstGeom>
        </p:spPr>
      </p:pic>
      <p:grpSp>
        <p:nvGrpSpPr>
          <p:cNvPr id="17" name="16 Grupo"/>
          <p:cNvGrpSpPr/>
          <p:nvPr/>
        </p:nvGrpSpPr>
        <p:grpSpPr>
          <a:xfrm>
            <a:off x="0" y="48599"/>
            <a:ext cx="12192000" cy="6809401"/>
            <a:chOff x="0" y="48599"/>
            <a:chExt cx="12192000" cy="6809401"/>
          </a:xfrm>
        </p:grpSpPr>
        <p:sp>
          <p:nvSpPr>
            <p:cNvPr id="18"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ORIENTACIONES: OPTATIVO ABIERTO</a:t>
              </a:r>
              <a:endParaRPr sz="2800" b="1" i="0" u="none" strike="noStrike" cap="none" dirty="0">
                <a:solidFill>
                  <a:schemeClr val="lt1"/>
                </a:solidFill>
                <a:latin typeface="Avenir"/>
                <a:ea typeface="Avenir"/>
                <a:cs typeface="Avenir"/>
                <a:sym typeface="Avenir"/>
              </a:endParaRPr>
            </a:p>
          </p:txBody>
        </p:sp>
        <p:sp>
          <p:nvSpPr>
            <p:cNvPr id="19"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20" name="Google Shape;110;p2"/>
            <p:cNvPicPr preferRelativeResize="0"/>
            <p:nvPr/>
          </p:nvPicPr>
          <p:blipFill rotWithShape="1">
            <a:blip r:embed="rId4">
              <a:alphaModFix/>
            </a:blip>
            <a:srcRect/>
            <a:stretch/>
          </p:blipFill>
          <p:spPr>
            <a:xfrm>
              <a:off x="409404" y="334212"/>
              <a:ext cx="921218" cy="528614"/>
            </a:xfrm>
            <a:prstGeom prst="rect">
              <a:avLst/>
            </a:prstGeom>
            <a:noFill/>
            <a:ln>
              <a:noFill/>
            </a:ln>
          </p:spPr>
        </p:pic>
        <p:sp>
          <p:nvSpPr>
            <p:cNvPr id="21"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4"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 name="Google Shape;115;p2"/>
            <p:cNvPicPr preferRelativeResize="0"/>
            <p:nvPr/>
          </p:nvPicPr>
          <p:blipFill rotWithShape="1">
            <a:blip r:embed="rId5">
              <a:alphaModFix/>
            </a:blip>
            <a:srcRect/>
            <a:stretch/>
          </p:blipFill>
          <p:spPr>
            <a:xfrm>
              <a:off x="361062" y="6280856"/>
              <a:ext cx="1407816" cy="466668"/>
            </a:xfrm>
            <a:prstGeom prst="rect">
              <a:avLst/>
            </a:prstGeom>
            <a:noFill/>
            <a:ln>
              <a:noFill/>
            </a:ln>
          </p:spPr>
        </p:pic>
        <p:sp>
          <p:nvSpPr>
            <p:cNvPr id="26"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7" name="Google Shape;117;p2"/>
            <p:cNvPicPr preferRelativeResize="0"/>
            <p:nvPr/>
          </p:nvPicPr>
          <p:blipFill rotWithShape="1">
            <a:blip r:embed="rId6">
              <a:alphaModFix/>
            </a:blip>
            <a:srcRect l="15814"/>
            <a:stretch/>
          </p:blipFill>
          <p:spPr>
            <a:xfrm>
              <a:off x="1759480" y="6327587"/>
              <a:ext cx="1271993" cy="371486"/>
            </a:xfrm>
            <a:prstGeom prst="rect">
              <a:avLst/>
            </a:prstGeom>
            <a:noFill/>
            <a:ln>
              <a:noFill/>
            </a:ln>
          </p:spPr>
        </p:pic>
        <p:sp>
          <p:nvSpPr>
            <p:cNvPr id="28"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195268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146241359"/>
              </p:ext>
            </p:extLst>
          </p:nvPr>
        </p:nvGraphicFramePr>
        <p:xfrm>
          <a:off x="772509" y="1682750"/>
          <a:ext cx="10625959" cy="4322850"/>
        </p:xfrm>
        <a:graphic>
          <a:graphicData uri="http://schemas.openxmlformats.org/drawingml/2006/table">
            <a:tbl>
              <a:tblPr>
                <a:tableStyleId>{16E49812-35AC-4C51-8ACF-F0DE45B715C4}</a:tableStyleId>
              </a:tblPr>
              <a:tblGrid>
                <a:gridCol w="1746733"/>
                <a:gridCol w="8879226"/>
              </a:tblGrid>
              <a:tr h="265749">
                <a:tc>
                  <a:txBody>
                    <a:bodyPr/>
                    <a:lstStyle/>
                    <a:p>
                      <a:pPr algn="ctr" fontAlgn="ctr"/>
                      <a:r>
                        <a:rPr lang="es-MX" sz="1200" b="1" u="none" strike="noStrike" dirty="0">
                          <a:solidFill>
                            <a:schemeClr val="bg1"/>
                          </a:solidFill>
                          <a:effectLst/>
                        </a:rPr>
                        <a:t>CLAVE</a:t>
                      </a:r>
                      <a:endParaRPr lang="es-MX" sz="12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ctr" fontAlgn="ctr"/>
                      <a:r>
                        <a:rPr lang="es-MX" sz="1200" b="1" u="none" strike="noStrike" dirty="0">
                          <a:solidFill>
                            <a:schemeClr val="bg1"/>
                          </a:solidFill>
                          <a:effectLst/>
                        </a:rPr>
                        <a:t>UNIDADES DE APRENDIZAJE</a:t>
                      </a:r>
                      <a:endParaRPr lang="es-MX" sz="1200" b="1" i="0" u="none" strike="noStrike" dirty="0">
                        <a:solidFill>
                          <a:schemeClr val="bg1"/>
                        </a:solidFill>
                        <a:effectLst/>
                        <a:latin typeface="Arial Narrow"/>
                      </a:endParaRPr>
                    </a:p>
                  </a:txBody>
                  <a:tcPr marL="9525" marR="9525" marT="9525" marB="0" anchor="ctr">
                    <a:solidFill>
                      <a:srgbClr val="002060"/>
                    </a:solidFill>
                  </a:tcPr>
                </a:tc>
              </a:tr>
              <a:tr h="265749">
                <a:tc>
                  <a:txBody>
                    <a:bodyPr/>
                    <a:lstStyle/>
                    <a:p>
                      <a:pPr algn="ctr" fontAlgn="ctr"/>
                      <a:r>
                        <a:rPr lang="es-MX" sz="1600" u="none" strike="noStrike">
                          <a:effectLst/>
                        </a:rPr>
                        <a:t>CU088</a:t>
                      </a:r>
                      <a:endParaRPr lang="es-MX" sz="1600" b="1" i="0" u="none" strike="noStrike">
                        <a:solidFill>
                          <a:srgbClr val="FF0000"/>
                        </a:solidFill>
                        <a:effectLst/>
                        <a:latin typeface="Arial Narrow"/>
                      </a:endParaRPr>
                    </a:p>
                  </a:txBody>
                  <a:tcPr marL="9525" marR="9525" marT="9525" marB="0" anchor="ctr"/>
                </a:tc>
                <a:tc>
                  <a:txBody>
                    <a:bodyPr/>
                    <a:lstStyle/>
                    <a:p>
                      <a:pPr algn="l" fontAlgn="ctr"/>
                      <a:r>
                        <a:rPr lang="es-MX" sz="1200" u="none" strike="noStrike">
                          <a:effectLst/>
                        </a:rPr>
                        <a:t>CUMPLIMIENTO AMBIENTAL EMPRESARIAL</a:t>
                      </a:r>
                      <a:endParaRPr lang="es-MX" sz="1200" b="0" i="0" u="none" strike="noStrike">
                        <a:solidFill>
                          <a:srgbClr val="000000"/>
                        </a:solidFill>
                        <a:effectLst/>
                        <a:latin typeface="Arial Narrow"/>
                      </a:endParaRPr>
                    </a:p>
                  </a:txBody>
                  <a:tcPr marL="9525" marR="9525" marT="9525" marB="0" anchor="ctr"/>
                </a:tc>
              </a:tr>
              <a:tr h="265749">
                <a:tc>
                  <a:txBody>
                    <a:bodyPr/>
                    <a:lstStyle/>
                    <a:p>
                      <a:pPr algn="ctr" fontAlgn="ctr"/>
                      <a:r>
                        <a:rPr lang="es-MX" sz="1600" u="none" strike="noStrike">
                          <a:effectLst/>
                        </a:rPr>
                        <a:t>CU089</a:t>
                      </a:r>
                      <a:endParaRPr lang="es-MX" sz="1600" b="1" i="0" u="none" strike="noStrike">
                        <a:solidFill>
                          <a:srgbClr val="FF0000"/>
                        </a:solidFill>
                        <a:effectLst/>
                        <a:latin typeface="Arial Narrow"/>
                      </a:endParaRPr>
                    </a:p>
                  </a:txBody>
                  <a:tcPr marL="9525" marR="9525" marT="9525" marB="0" anchor="ctr"/>
                </a:tc>
                <a:tc>
                  <a:txBody>
                    <a:bodyPr/>
                    <a:lstStyle/>
                    <a:p>
                      <a:pPr algn="l" fontAlgn="ctr"/>
                      <a:r>
                        <a:rPr lang="es-MX" sz="1200" u="none" strike="noStrike">
                          <a:effectLst/>
                        </a:rPr>
                        <a:t>SISTEMAS DE CERTIFICACION Y AUTORREGULACION AMBIENTAL</a:t>
                      </a:r>
                      <a:endParaRPr lang="es-MX" sz="1200" b="0" i="0" u="none" strike="noStrike">
                        <a:solidFill>
                          <a:srgbClr val="000000"/>
                        </a:solidFill>
                        <a:effectLst/>
                        <a:latin typeface="Arial Narrow"/>
                      </a:endParaRPr>
                    </a:p>
                  </a:txBody>
                  <a:tcPr marL="9525" marR="9525" marT="9525" marB="0" anchor="ctr"/>
                </a:tc>
              </a:tr>
              <a:tr h="265749">
                <a:tc>
                  <a:txBody>
                    <a:bodyPr/>
                    <a:lstStyle/>
                    <a:p>
                      <a:pPr algn="ctr" fontAlgn="ctr"/>
                      <a:r>
                        <a:rPr lang="es-MX" sz="1600" u="none" strike="noStrike">
                          <a:effectLst/>
                        </a:rPr>
                        <a:t>CU090</a:t>
                      </a:r>
                      <a:endParaRPr lang="es-MX" sz="1600" b="1" i="0" u="none" strike="noStrike">
                        <a:solidFill>
                          <a:srgbClr val="FF0000"/>
                        </a:solidFill>
                        <a:effectLst/>
                        <a:latin typeface="Arial Narrow"/>
                      </a:endParaRPr>
                    </a:p>
                  </a:txBody>
                  <a:tcPr marL="9525" marR="9525" marT="9525" marB="0" anchor="ctr"/>
                </a:tc>
                <a:tc>
                  <a:txBody>
                    <a:bodyPr/>
                    <a:lstStyle/>
                    <a:p>
                      <a:pPr algn="l" fontAlgn="ctr"/>
                      <a:r>
                        <a:rPr lang="es-MX" sz="1200" u="none" strike="noStrike">
                          <a:effectLst/>
                        </a:rPr>
                        <a:t>INSTRUMENTOS DE POLITICA Y GESTION AMBIENTAL</a:t>
                      </a:r>
                      <a:endParaRPr lang="es-MX" sz="1200" b="0" i="0" u="none" strike="noStrike">
                        <a:solidFill>
                          <a:srgbClr val="000000"/>
                        </a:solidFill>
                        <a:effectLst/>
                        <a:latin typeface="Arial Narrow"/>
                      </a:endParaRPr>
                    </a:p>
                  </a:txBody>
                  <a:tcPr marL="9525" marR="9525" marT="9525" marB="0" anchor="ctr"/>
                </a:tc>
              </a:tr>
              <a:tr h="265749">
                <a:tc>
                  <a:txBody>
                    <a:bodyPr/>
                    <a:lstStyle/>
                    <a:p>
                      <a:pPr algn="ctr" fontAlgn="ctr"/>
                      <a:r>
                        <a:rPr lang="es-MX" sz="1200" u="none" strike="noStrike" dirty="0">
                          <a:solidFill>
                            <a:schemeClr val="bg1"/>
                          </a:solidFill>
                          <a:effectLst/>
                        </a:rPr>
                        <a:t> </a:t>
                      </a:r>
                      <a:endParaRPr lang="es-MX" sz="12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l" fontAlgn="ctr"/>
                      <a:r>
                        <a:rPr lang="es-MX" sz="1200" u="none" strike="noStrike" dirty="0">
                          <a:solidFill>
                            <a:schemeClr val="bg1"/>
                          </a:solidFill>
                          <a:effectLst/>
                        </a:rPr>
                        <a:t>ORIENTACION EN DESARROLLO ORGANIZACIONAL</a:t>
                      </a:r>
                      <a:endParaRPr lang="es-MX" sz="1200" b="1" i="0" u="none" strike="noStrike" dirty="0">
                        <a:solidFill>
                          <a:schemeClr val="bg1"/>
                        </a:solidFill>
                        <a:effectLst/>
                        <a:latin typeface="Arial Narrow"/>
                      </a:endParaRPr>
                    </a:p>
                  </a:txBody>
                  <a:tcPr marL="9525" marR="9525" marT="9525" marB="0" anchor="ctr">
                    <a:solidFill>
                      <a:srgbClr val="002060"/>
                    </a:solidFill>
                  </a:tcPr>
                </a:tc>
              </a:tr>
              <a:tr h="265749">
                <a:tc>
                  <a:txBody>
                    <a:bodyPr/>
                    <a:lstStyle/>
                    <a:p>
                      <a:pPr algn="ctr" fontAlgn="ctr"/>
                      <a:r>
                        <a:rPr lang="es-MX" sz="1600" u="none" strike="noStrike">
                          <a:effectLst/>
                        </a:rPr>
                        <a:t>CU097</a:t>
                      </a:r>
                      <a:endParaRPr lang="es-MX" sz="1600" b="1" i="0" u="none" strike="noStrike">
                        <a:solidFill>
                          <a:srgbClr val="FF0000"/>
                        </a:solidFill>
                        <a:effectLst/>
                        <a:latin typeface="Arial Narrow"/>
                      </a:endParaRPr>
                    </a:p>
                  </a:txBody>
                  <a:tcPr marL="9525" marR="9525" marT="9525" marB="0" anchor="ctr"/>
                </a:tc>
                <a:tc>
                  <a:txBody>
                    <a:bodyPr/>
                    <a:lstStyle/>
                    <a:p>
                      <a:pPr algn="l" fontAlgn="ctr"/>
                      <a:r>
                        <a:rPr lang="es-MX" sz="1200" u="none" strike="noStrike" dirty="0">
                          <a:effectLst/>
                        </a:rPr>
                        <a:t>TEORIA Y DESARROLLO ORGANIZACIONAL</a:t>
                      </a:r>
                      <a:endParaRPr lang="es-MX" sz="1200" b="0" i="0" u="none" strike="noStrike" dirty="0">
                        <a:solidFill>
                          <a:srgbClr val="000000"/>
                        </a:solidFill>
                        <a:effectLst/>
                        <a:latin typeface="Arial Narrow"/>
                      </a:endParaRPr>
                    </a:p>
                  </a:txBody>
                  <a:tcPr marL="9525" marR="9525" marT="9525" marB="0" anchor="ctr"/>
                </a:tc>
              </a:tr>
              <a:tr h="265749">
                <a:tc>
                  <a:txBody>
                    <a:bodyPr/>
                    <a:lstStyle/>
                    <a:p>
                      <a:pPr algn="ctr" fontAlgn="ctr"/>
                      <a:r>
                        <a:rPr lang="es-MX" sz="1600" u="none" strike="noStrike">
                          <a:effectLst/>
                        </a:rPr>
                        <a:t>CU098</a:t>
                      </a:r>
                      <a:endParaRPr lang="es-MX" sz="1600" b="1" i="0" u="none" strike="noStrike">
                        <a:solidFill>
                          <a:srgbClr val="FF0000"/>
                        </a:solidFill>
                        <a:effectLst/>
                        <a:latin typeface="Arial Narrow"/>
                      </a:endParaRPr>
                    </a:p>
                  </a:txBody>
                  <a:tcPr marL="9525" marR="9525" marT="9525" marB="0" anchor="ctr"/>
                </a:tc>
                <a:tc>
                  <a:txBody>
                    <a:bodyPr/>
                    <a:lstStyle/>
                    <a:p>
                      <a:pPr algn="l" fontAlgn="ctr"/>
                      <a:r>
                        <a:rPr lang="es-MX" sz="1200" u="none" strike="noStrike">
                          <a:effectLst/>
                        </a:rPr>
                        <a:t>ANALISIS Y DISEÑO ORGANIZACIONAL</a:t>
                      </a:r>
                      <a:endParaRPr lang="es-MX" sz="1200" b="0" i="0" u="none" strike="noStrike">
                        <a:solidFill>
                          <a:srgbClr val="000000"/>
                        </a:solidFill>
                        <a:effectLst/>
                        <a:latin typeface="Arial Narrow"/>
                      </a:endParaRPr>
                    </a:p>
                  </a:txBody>
                  <a:tcPr marL="9525" marR="9525" marT="9525" marB="0" anchor="ctr"/>
                </a:tc>
              </a:tr>
              <a:tr h="265749">
                <a:tc>
                  <a:txBody>
                    <a:bodyPr/>
                    <a:lstStyle/>
                    <a:p>
                      <a:pPr algn="ctr" fontAlgn="ctr"/>
                      <a:r>
                        <a:rPr lang="es-MX" sz="1600" u="none" strike="noStrike">
                          <a:effectLst/>
                        </a:rPr>
                        <a:t>CU099</a:t>
                      </a:r>
                      <a:endParaRPr lang="es-MX" sz="1600" b="1" i="0" u="none" strike="noStrike">
                        <a:solidFill>
                          <a:srgbClr val="FF0000"/>
                        </a:solidFill>
                        <a:effectLst/>
                        <a:latin typeface="Arial Narrow"/>
                      </a:endParaRPr>
                    </a:p>
                  </a:txBody>
                  <a:tcPr marL="9525" marR="9525" marT="9525" marB="0" anchor="ctr"/>
                </a:tc>
                <a:tc>
                  <a:txBody>
                    <a:bodyPr/>
                    <a:lstStyle/>
                    <a:p>
                      <a:pPr algn="l" fontAlgn="ctr"/>
                      <a:r>
                        <a:rPr lang="es-MX" sz="1200" u="none" strike="noStrike">
                          <a:effectLst/>
                        </a:rPr>
                        <a:t>INTELIGENCIA ORGANIZACIONAL</a:t>
                      </a:r>
                      <a:endParaRPr lang="es-MX" sz="1200" b="0" i="0" u="none" strike="noStrike">
                        <a:solidFill>
                          <a:srgbClr val="000000"/>
                        </a:solidFill>
                        <a:effectLst/>
                        <a:latin typeface="Arial Narrow"/>
                      </a:endParaRPr>
                    </a:p>
                  </a:txBody>
                  <a:tcPr marL="9525" marR="9525" marT="9525" marB="0" anchor="ctr"/>
                </a:tc>
              </a:tr>
              <a:tr h="265749">
                <a:tc>
                  <a:txBody>
                    <a:bodyPr/>
                    <a:lstStyle/>
                    <a:p>
                      <a:pPr algn="ctr" fontAlgn="ctr"/>
                      <a:r>
                        <a:rPr lang="es-MX" sz="1200" u="none" strike="noStrike" dirty="0">
                          <a:solidFill>
                            <a:schemeClr val="bg1"/>
                          </a:solidFill>
                          <a:effectLst/>
                        </a:rPr>
                        <a:t> </a:t>
                      </a:r>
                      <a:endParaRPr lang="es-MX" sz="12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l" fontAlgn="ctr"/>
                      <a:r>
                        <a:rPr lang="es-MX" sz="1200" u="none" strike="noStrike" dirty="0">
                          <a:solidFill>
                            <a:schemeClr val="bg1"/>
                          </a:solidFill>
                          <a:effectLst/>
                        </a:rPr>
                        <a:t>ORIENTACION EN AUDITORIA INTEGRAL</a:t>
                      </a:r>
                      <a:endParaRPr lang="es-MX" sz="1200" b="1" i="0" u="none" strike="noStrike" dirty="0">
                        <a:solidFill>
                          <a:schemeClr val="bg1"/>
                        </a:solidFill>
                        <a:effectLst/>
                        <a:latin typeface="Arial Narrow"/>
                      </a:endParaRPr>
                    </a:p>
                  </a:txBody>
                  <a:tcPr marL="9525" marR="9525" marT="9525" marB="0" anchor="ctr">
                    <a:solidFill>
                      <a:srgbClr val="002060"/>
                    </a:solidFill>
                  </a:tcPr>
                </a:tc>
              </a:tr>
              <a:tr h="265749">
                <a:tc>
                  <a:txBody>
                    <a:bodyPr/>
                    <a:lstStyle/>
                    <a:p>
                      <a:pPr algn="ctr" fontAlgn="ctr"/>
                      <a:r>
                        <a:rPr lang="es-MX" sz="1600" u="none" strike="noStrike">
                          <a:effectLst/>
                        </a:rPr>
                        <a:t>CU100</a:t>
                      </a:r>
                      <a:endParaRPr lang="es-MX" sz="1600" b="1" i="0" u="none" strike="noStrike">
                        <a:solidFill>
                          <a:srgbClr val="FF0000"/>
                        </a:solidFill>
                        <a:effectLst/>
                        <a:latin typeface="Arial Narrow"/>
                      </a:endParaRPr>
                    </a:p>
                  </a:txBody>
                  <a:tcPr marL="9525" marR="9525" marT="9525" marB="0" anchor="ctr"/>
                </a:tc>
                <a:tc>
                  <a:txBody>
                    <a:bodyPr/>
                    <a:lstStyle/>
                    <a:p>
                      <a:pPr algn="l" fontAlgn="ctr"/>
                      <a:r>
                        <a:rPr lang="es-MX" sz="1200" u="none" strike="noStrike">
                          <a:effectLst/>
                        </a:rPr>
                        <a:t>AUDITORIA ADMINISTRATIVA</a:t>
                      </a:r>
                      <a:endParaRPr lang="es-MX" sz="1200" b="0" i="0" u="none" strike="noStrike">
                        <a:solidFill>
                          <a:srgbClr val="000000"/>
                        </a:solidFill>
                        <a:effectLst/>
                        <a:latin typeface="Arial Narrow"/>
                      </a:endParaRPr>
                    </a:p>
                  </a:txBody>
                  <a:tcPr marL="9525" marR="9525" marT="9525" marB="0" anchor="ctr"/>
                </a:tc>
              </a:tr>
              <a:tr h="265749">
                <a:tc>
                  <a:txBody>
                    <a:bodyPr/>
                    <a:lstStyle/>
                    <a:p>
                      <a:pPr algn="ctr" fontAlgn="ctr"/>
                      <a:r>
                        <a:rPr lang="es-MX" sz="1600" u="none" strike="noStrike">
                          <a:effectLst/>
                        </a:rPr>
                        <a:t>CU101</a:t>
                      </a:r>
                      <a:endParaRPr lang="es-MX" sz="1600" b="1" i="0" u="none" strike="noStrike">
                        <a:solidFill>
                          <a:srgbClr val="FF0000"/>
                        </a:solidFill>
                        <a:effectLst/>
                        <a:latin typeface="Arial Narrow"/>
                      </a:endParaRPr>
                    </a:p>
                  </a:txBody>
                  <a:tcPr marL="9525" marR="9525" marT="9525" marB="0" anchor="ctr"/>
                </a:tc>
                <a:tc>
                  <a:txBody>
                    <a:bodyPr/>
                    <a:lstStyle/>
                    <a:p>
                      <a:pPr algn="l" fontAlgn="ctr"/>
                      <a:r>
                        <a:rPr lang="es-MX" sz="1200" u="none" strike="noStrike">
                          <a:effectLst/>
                        </a:rPr>
                        <a:t>AUDITORIA DE PROCESOS</a:t>
                      </a:r>
                      <a:endParaRPr lang="es-MX" sz="1200" b="0" i="0" u="none" strike="noStrike">
                        <a:solidFill>
                          <a:srgbClr val="000000"/>
                        </a:solidFill>
                        <a:effectLst/>
                        <a:latin typeface="Arial Narrow"/>
                      </a:endParaRPr>
                    </a:p>
                  </a:txBody>
                  <a:tcPr marL="9525" marR="9525" marT="9525" marB="0" anchor="ctr"/>
                </a:tc>
              </a:tr>
              <a:tr h="265749">
                <a:tc>
                  <a:txBody>
                    <a:bodyPr/>
                    <a:lstStyle/>
                    <a:p>
                      <a:pPr algn="ctr" fontAlgn="ctr"/>
                      <a:r>
                        <a:rPr lang="es-MX" sz="1200" u="none" strike="noStrike">
                          <a:effectLst/>
                        </a:rPr>
                        <a:t>CU232</a:t>
                      </a:r>
                      <a:endParaRPr lang="es-MX" sz="1200" b="0" i="0" u="none" strike="noStrike">
                        <a:solidFill>
                          <a:srgbClr val="000000"/>
                        </a:solidFill>
                        <a:effectLst/>
                        <a:latin typeface="Arial Narrow"/>
                      </a:endParaRPr>
                    </a:p>
                  </a:txBody>
                  <a:tcPr marL="9525" marR="9525" marT="9525" marB="0" anchor="ctr"/>
                </a:tc>
                <a:tc>
                  <a:txBody>
                    <a:bodyPr/>
                    <a:lstStyle/>
                    <a:p>
                      <a:pPr algn="l" fontAlgn="ctr"/>
                      <a:r>
                        <a:rPr lang="es-MX" sz="1200" u="none" strike="noStrike">
                          <a:effectLst/>
                        </a:rPr>
                        <a:t>AUDITORIA DE SERVICIOS A CLIENTES</a:t>
                      </a:r>
                      <a:endParaRPr lang="es-MX" sz="1200" b="0" i="0" u="none" strike="noStrike">
                        <a:solidFill>
                          <a:srgbClr val="000000"/>
                        </a:solidFill>
                        <a:effectLst/>
                        <a:latin typeface="Arial Narrow"/>
                      </a:endParaRPr>
                    </a:p>
                  </a:txBody>
                  <a:tcPr marL="9525" marR="9525" marT="9525" marB="0" anchor="ctr"/>
                </a:tc>
              </a:tr>
              <a:tr h="265749">
                <a:tc>
                  <a:txBody>
                    <a:bodyPr/>
                    <a:lstStyle/>
                    <a:p>
                      <a:pPr algn="ctr" fontAlgn="ctr"/>
                      <a:r>
                        <a:rPr lang="es-MX" sz="1200" u="none" strike="noStrike" dirty="0">
                          <a:solidFill>
                            <a:schemeClr val="bg1"/>
                          </a:solidFill>
                          <a:effectLst/>
                        </a:rPr>
                        <a:t> </a:t>
                      </a:r>
                      <a:endParaRPr lang="es-MX" sz="12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l" fontAlgn="ctr"/>
                      <a:r>
                        <a:rPr lang="es-MX" sz="1200" u="none" strike="noStrike" dirty="0">
                          <a:solidFill>
                            <a:schemeClr val="bg1"/>
                          </a:solidFill>
                          <a:effectLst/>
                        </a:rPr>
                        <a:t>ORIENTACION EN AUDITORIA DE RECURSOS HUMANOS</a:t>
                      </a:r>
                      <a:endParaRPr lang="es-MX" sz="1200" b="1" i="0" u="none" strike="noStrike" dirty="0">
                        <a:solidFill>
                          <a:schemeClr val="bg1"/>
                        </a:solidFill>
                        <a:effectLst/>
                        <a:latin typeface="Arial Narrow"/>
                      </a:endParaRPr>
                    </a:p>
                  </a:txBody>
                  <a:tcPr marL="9525" marR="9525" marT="9525" marB="0" anchor="ctr">
                    <a:solidFill>
                      <a:srgbClr val="002060"/>
                    </a:solidFill>
                  </a:tcPr>
                </a:tc>
              </a:tr>
              <a:tr h="265749">
                <a:tc>
                  <a:txBody>
                    <a:bodyPr/>
                    <a:lstStyle/>
                    <a:p>
                      <a:pPr algn="ctr" fontAlgn="ctr"/>
                      <a:r>
                        <a:rPr lang="es-MX" sz="1600" u="none" strike="noStrike">
                          <a:effectLst/>
                        </a:rPr>
                        <a:t>CU106</a:t>
                      </a:r>
                      <a:endParaRPr lang="es-MX" sz="1600" b="1" i="0" u="none" strike="noStrike">
                        <a:solidFill>
                          <a:srgbClr val="FF0000"/>
                        </a:solidFill>
                        <a:effectLst/>
                        <a:latin typeface="Arial Narrow"/>
                      </a:endParaRPr>
                    </a:p>
                  </a:txBody>
                  <a:tcPr marL="9525" marR="9525" marT="9525" marB="0" anchor="ctr"/>
                </a:tc>
                <a:tc>
                  <a:txBody>
                    <a:bodyPr/>
                    <a:lstStyle/>
                    <a:p>
                      <a:pPr algn="l" fontAlgn="ctr"/>
                      <a:r>
                        <a:rPr lang="es-MX" sz="1200" u="none" strike="noStrike" dirty="0">
                          <a:effectLst/>
                        </a:rPr>
                        <a:t>MODELO DE GESTION DE LA RESPONSABILIDAD SOCIAL EN LA EMPRESA</a:t>
                      </a:r>
                      <a:endParaRPr lang="es-MX" sz="1200" b="0" i="0" u="none" strike="noStrike" dirty="0">
                        <a:solidFill>
                          <a:srgbClr val="000000"/>
                        </a:solidFill>
                        <a:effectLst/>
                        <a:latin typeface="Arial Narrow"/>
                      </a:endParaRPr>
                    </a:p>
                  </a:txBody>
                  <a:tcPr marL="9525" marR="9525" marT="9525" marB="0" anchor="ctr"/>
                </a:tc>
              </a:tr>
              <a:tr h="265749">
                <a:tc>
                  <a:txBody>
                    <a:bodyPr/>
                    <a:lstStyle/>
                    <a:p>
                      <a:pPr algn="ctr" fontAlgn="ctr"/>
                      <a:r>
                        <a:rPr lang="es-MX" sz="1200" u="none" strike="noStrike">
                          <a:effectLst/>
                        </a:rPr>
                        <a:t>CU234</a:t>
                      </a:r>
                      <a:endParaRPr lang="es-MX" sz="1200" b="0" i="0" u="none" strike="noStrike">
                        <a:solidFill>
                          <a:srgbClr val="000000"/>
                        </a:solidFill>
                        <a:effectLst/>
                        <a:latin typeface="Arial Narrow"/>
                      </a:endParaRPr>
                    </a:p>
                  </a:txBody>
                  <a:tcPr marL="9525" marR="9525" marT="9525" marB="0" anchor="ctr"/>
                </a:tc>
                <a:tc>
                  <a:txBody>
                    <a:bodyPr/>
                    <a:lstStyle/>
                    <a:p>
                      <a:pPr algn="l" fontAlgn="ctr"/>
                      <a:r>
                        <a:rPr lang="es-MX" sz="1200" u="none" strike="noStrike">
                          <a:effectLst/>
                        </a:rPr>
                        <a:t>ESTRATEGIA EMPRESARIAL A LAS AUDITORIAS DE RECURSOS HUMANOS</a:t>
                      </a:r>
                      <a:endParaRPr lang="es-MX" sz="1200" b="0" i="0" u="none" strike="noStrike">
                        <a:solidFill>
                          <a:srgbClr val="000000"/>
                        </a:solidFill>
                        <a:effectLst/>
                        <a:latin typeface="Arial Narrow"/>
                      </a:endParaRPr>
                    </a:p>
                  </a:txBody>
                  <a:tcPr marL="9525" marR="9525" marT="9525" marB="0" anchor="ctr"/>
                </a:tc>
              </a:tr>
              <a:tr h="336615">
                <a:tc>
                  <a:txBody>
                    <a:bodyPr/>
                    <a:lstStyle/>
                    <a:p>
                      <a:pPr algn="ctr" fontAlgn="ctr"/>
                      <a:r>
                        <a:rPr lang="es-MX" sz="1600" u="none" strike="noStrike">
                          <a:effectLst/>
                        </a:rPr>
                        <a:t>CU108</a:t>
                      </a:r>
                      <a:endParaRPr lang="es-MX" sz="1600" b="1" i="0" u="none" strike="noStrike">
                        <a:solidFill>
                          <a:srgbClr val="FF0000"/>
                        </a:solidFill>
                        <a:effectLst/>
                        <a:latin typeface="Arial Narrow"/>
                      </a:endParaRPr>
                    </a:p>
                  </a:txBody>
                  <a:tcPr marL="9525" marR="9525" marT="9525" marB="0" anchor="ctr"/>
                </a:tc>
                <a:tc>
                  <a:txBody>
                    <a:bodyPr/>
                    <a:lstStyle/>
                    <a:p>
                      <a:pPr algn="l" fontAlgn="ctr"/>
                      <a:r>
                        <a:rPr lang="es-MX" sz="1200" u="none" strike="noStrike" dirty="0">
                          <a:effectLst/>
                        </a:rPr>
                        <a:t>HERRAMIENTAS Y METODOS UTILIZADOS EN LA AUDITORIA DE RECURSOS HUMANOS</a:t>
                      </a:r>
                      <a:endParaRPr lang="es-MX" sz="1200" b="0" i="0" u="none" strike="noStrike" dirty="0">
                        <a:solidFill>
                          <a:srgbClr val="000000"/>
                        </a:solidFill>
                        <a:effectLst/>
                        <a:latin typeface="Arial Narrow"/>
                      </a:endParaRPr>
                    </a:p>
                  </a:txBody>
                  <a:tcPr marL="9525" marR="9525" marT="9525" marB="0" anchor="ctr"/>
                </a:tc>
              </a:tr>
            </a:tbl>
          </a:graphicData>
        </a:graphic>
      </p:graphicFrame>
      <p:grpSp>
        <p:nvGrpSpPr>
          <p:cNvPr id="5" name="4 Grupo"/>
          <p:cNvGrpSpPr/>
          <p:nvPr/>
        </p:nvGrpSpPr>
        <p:grpSpPr>
          <a:xfrm>
            <a:off x="0" y="48599"/>
            <a:ext cx="12192000" cy="6809401"/>
            <a:chOff x="0" y="48599"/>
            <a:chExt cx="12192000" cy="6809401"/>
          </a:xfrm>
        </p:grpSpPr>
        <p:sp>
          <p:nvSpPr>
            <p:cNvPr id="6"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ORIENTACIONES: OPTATIVO ABIERTO</a:t>
              </a:r>
              <a:endParaRPr sz="2800" b="1" i="0" u="none" strike="noStrike" cap="none" dirty="0">
                <a:solidFill>
                  <a:schemeClr val="lt1"/>
                </a:solidFill>
                <a:latin typeface="Avenir"/>
                <a:ea typeface="Avenir"/>
                <a:cs typeface="Avenir"/>
                <a:sym typeface="Avenir"/>
              </a:endParaRPr>
            </a:p>
          </p:txBody>
        </p:sp>
        <p:sp>
          <p:nvSpPr>
            <p:cNvPr id="7"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8" name="Google Shape;110;p2"/>
            <p:cNvPicPr preferRelativeResize="0"/>
            <p:nvPr/>
          </p:nvPicPr>
          <p:blipFill rotWithShape="1">
            <a:blip r:embed="rId2">
              <a:alphaModFix/>
            </a:blip>
            <a:srcRect/>
            <a:stretch/>
          </p:blipFill>
          <p:spPr>
            <a:xfrm>
              <a:off x="409404" y="334212"/>
              <a:ext cx="921218" cy="528614"/>
            </a:xfrm>
            <a:prstGeom prst="rect">
              <a:avLst/>
            </a:prstGeom>
            <a:noFill/>
            <a:ln>
              <a:noFill/>
            </a:ln>
          </p:spPr>
        </p:pic>
        <p:sp>
          <p:nvSpPr>
            <p:cNvPr id="9"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12"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 name="Google Shape;115;p2"/>
            <p:cNvPicPr preferRelativeResize="0"/>
            <p:nvPr/>
          </p:nvPicPr>
          <p:blipFill rotWithShape="1">
            <a:blip r:embed="rId3">
              <a:alphaModFix/>
            </a:blip>
            <a:srcRect/>
            <a:stretch/>
          </p:blipFill>
          <p:spPr>
            <a:xfrm>
              <a:off x="361062" y="6280856"/>
              <a:ext cx="1407816" cy="466668"/>
            </a:xfrm>
            <a:prstGeom prst="rect">
              <a:avLst/>
            </a:prstGeom>
            <a:noFill/>
            <a:ln>
              <a:noFill/>
            </a:ln>
          </p:spPr>
        </p:pic>
        <p:sp>
          <p:nvSpPr>
            <p:cNvPr id="14"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15" name="Google Shape;117;p2"/>
            <p:cNvPicPr preferRelativeResize="0"/>
            <p:nvPr/>
          </p:nvPicPr>
          <p:blipFill rotWithShape="1">
            <a:blip r:embed="rId4">
              <a:alphaModFix/>
            </a:blip>
            <a:srcRect l="15814"/>
            <a:stretch/>
          </p:blipFill>
          <p:spPr>
            <a:xfrm>
              <a:off x="1759480" y="6327587"/>
              <a:ext cx="1271993" cy="371486"/>
            </a:xfrm>
            <a:prstGeom prst="rect">
              <a:avLst/>
            </a:prstGeom>
            <a:noFill/>
            <a:ln>
              <a:noFill/>
            </a:ln>
          </p:spPr>
        </p:pic>
        <p:sp>
          <p:nvSpPr>
            <p:cNvPr id="16"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826910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48599"/>
            <a:ext cx="12192000" cy="6809401"/>
            <a:chOff x="0" y="48599"/>
            <a:chExt cx="12192000" cy="6809401"/>
          </a:xfrm>
        </p:grpSpPr>
        <p:sp>
          <p:nvSpPr>
            <p:cNvPr id="5"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ORIENTACIONES: OPTATIVO ABIERTO</a:t>
              </a:r>
              <a:endParaRPr sz="2800" b="1" i="0" u="none" strike="noStrike" cap="none" dirty="0">
                <a:solidFill>
                  <a:schemeClr val="lt1"/>
                </a:solidFill>
                <a:latin typeface="Avenir"/>
                <a:ea typeface="Avenir"/>
                <a:cs typeface="Avenir"/>
                <a:sym typeface="Avenir"/>
              </a:endParaRPr>
            </a:p>
          </p:txBody>
        </p:sp>
        <p:sp>
          <p:nvSpPr>
            <p:cNvPr id="6"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7" name="Google Shape;110;p2"/>
            <p:cNvPicPr preferRelativeResize="0"/>
            <p:nvPr/>
          </p:nvPicPr>
          <p:blipFill rotWithShape="1">
            <a:blip r:embed="rId2">
              <a:alphaModFix/>
            </a:blip>
            <a:srcRect/>
            <a:stretch/>
          </p:blipFill>
          <p:spPr>
            <a:xfrm>
              <a:off x="409404" y="334212"/>
              <a:ext cx="921218" cy="528614"/>
            </a:xfrm>
            <a:prstGeom prst="rect">
              <a:avLst/>
            </a:prstGeom>
            <a:noFill/>
            <a:ln>
              <a:noFill/>
            </a:ln>
          </p:spPr>
        </p:pic>
        <p:sp>
          <p:nvSpPr>
            <p:cNvPr id="8"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11"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 name="Google Shape;115;p2"/>
            <p:cNvPicPr preferRelativeResize="0"/>
            <p:nvPr/>
          </p:nvPicPr>
          <p:blipFill rotWithShape="1">
            <a:blip r:embed="rId3">
              <a:alphaModFix/>
            </a:blip>
            <a:srcRect/>
            <a:stretch/>
          </p:blipFill>
          <p:spPr>
            <a:xfrm>
              <a:off x="361062" y="6280856"/>
              <a:ext cx="1407816" cy="466668"/>
            </a:xfrm>
            <a:prstGeom prst="rect">
              <a:avLst/>
            </a:prstGeom>
            <a:noFill/>
            <a:ln>
              <a:noFill/>
            </a:ln>
          </p:spPr>
        </p:pic>
        <p:sp>
          <p:nvSpPr>
            <p:cNvPr id="13"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14" name="Google Shape;117;p2"/>
            <p:cNvPicPr preferRelativeResize="0"/>
            <p:nvPr/>
          </p:nvPicPr>
          <p:blipFill rotWithShape="1">
            <a:blip r:embed="rId4">
              <a:alphaModFix/>
            </a:blip>
            <a:srcRect l="15814"/>
            <a:stretch/>
          </p:blipFill>
          <p:spPr>
            <a:xfrm>
              <a:off x="1759480" y="6327587"/>
              <a:ext cx="1271993" cy="371486"/>
            </a:xfrm>
            <a:prstGeom prst="rect">
              <a:avLst/>
            </a:prstGeom>
            <a:noFill/>
            <a:ln>
              <a:noFill/>
            </a:ln>
          </p:spPr>
        </p:pic>
        <p:sp>
          <p:nvSpPr>
            <p:cNvPr id="15"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aphicFrame>
        <p:nvGraphicFramePr>
          <p:cNvPr id="17" name="16 Tabla"/>
          <p:cNvGraphicFramePr>
            <a:graphicFrameLocks noGrp="1"/>
          </p:cNvGraphicFramePr>
          <p:nvPr>
            <p:extLst>
              <p:ext uri="{D42A27DB-BD31-4B8C-83A1-F6EECF244321}">
                <p14:modId xmlns:p14="http://schemas.microsoft.com/office/powerpoint/2010/main" val="1317745571"/>
              </p:ext>
            </p:extLst>
          </p:nvPr>
        </p:nvGraphicFramePr>
        <p:xfrm>
          <a:off x="1064970" y="1497730"/>
          <a:ext cx="10506462" cy="4492378"/>
        </p:xfrm>
        <a:graphic>
          <a:graphicData uri="http://schemas.openxmlformats.org/drawingml/2006/table">
            <a:tbl>
              <a:tblPr>
                <a:tableStyleId>{16E49812-35AC-4C51-8ACF-F0DE45B715C4}</a:tableStyleId>
              </a:tblPr>
              <a:tblGrid>
                <a:gridCol w="1727090"/>
                <a:gridCol w="8779372"/>
              </a:tblGrid>
              <a:tr h="267028">
                <a:tc>
                  <a:txBody>
                    <a:bodyPr/>
                    <a:lstStyle/>
                    <a:p>
                      <a:pPr algn="ctr" fontAlgn="ctr"/>
                      <a:r>
                        <a:rPr lang="es-MX" sz="1400" u="none" strike="noStrike" dirty="0">
                          <a:solidFill>
                            <a:schemeClr val="bg1"/>
                          </a:solidFill>
                          <a:effectLst/>
                        </a:rPr>
                        <a:t> </a:t>
                      </a:r>
                      <a:endParaRPr lang="es-MX" sz="14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l" fontAlgn="ctr"/>
                      <a:r>
                        <a:rPr lang="es-MX" sz="1400" u="none" strike="noStrike" dirty="0">
                          <a:solidFill>
                            <a:schemeClr val="bg1"/>
                          </a:solidFill>
                          <a:effectLst/>
                        </a:rPr>
                        <a:t>ORIENTACION EN MERCADOTECNIA DE LOS SERVICIOS</a:t>
                      </a:r>
                      <a:endParaRPr lang="es-MX" sz="1400" b="1" i="0" u="none" strike="noStrike" dirty="0">
                        <a:solidFill>
                          <a:schemeClr val="bg1"/>
                        </a:solidFill>
                        <a:effectLst/>
                        <a:latin typeface="Arial Narrow"/>
                      </a:endParaRPr>
                    </a:p>
                  </a:txBody>
                  <a:tcPr marL="9525" marR="9525" marT="9525" marB="0" anchor="ctr">
                    <a:solidFill>
                      <a:srgbClr val="002060"/>
                    </a:solidFill>
                  </a:tcPr>
                </a:tc>
              </a:tr>
              <a:tr h="267028">
                <a:tc>
                  <a:txBody>
                    <a:bodyPr/>
                    <a:lstStyle/>
                    <a:p>
                      <a:pPr algn="ctr" fontAlgn="ctr"/>
                      <a:r>
                        <a:rPr lang="es-MX" sz="1800" u="none" strike="noStrike">
                          <a:effectLst/>
                        </a:rPr>
                        <a:t>CU121</a:t>
                      </a:r>
                      <a:endParaRPr lang="es-MX" sz="18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MERCADOTECNIA DE SERVICIOS</a:t>
                      </a:r>
                      <a:endParaRPr lang="es-MX" sz="1400" b="0" i="0" u="none" strike="noStrike">
                        <a:solidFill>
                          <a:srgbClr val="000000"/>
                        </a:solidFill>
                        <a:effectLst/>
                        <a:latin typeface="Arial Narrow"/>
                      </a:endParaRPr>
                    </a:p>
                  </a:txBody>
                  <a:tcPr marL="9525" marR="9525" marT="9525" marB="0" anchor="ctr"/>
                </a:tc>
              </a:tr>
              <a:tr h="267028">
                <a:tc>
                  <a:txBody>
                    <a:bodyPr/>
                    <a:lstStyle/>
                    <a:p>
                      <a:pPr algn="ctr" fontAlgn="ctr"/>
                      <a:r>
                        <a:rPr lang="es-MX" sz="1400" u="none" strike="noStrike">
                          <a:effectLst/>
                        </a:rPr>
                        <a:t>CU238</a:t>
                      </a:r>
                      <a:endParaRPr lang="es-MX" sz="1400" b="0" i="0" u="none" strike="noStrike">
                        <a:solidFill>
                          <a:srgbClr val="000000"/>
                        </a:solidFill>
                        <a:effectLst/>
                        <a:latin typeface="Arial Narrow"/>
                      </a:endParaRPr>
                    </a:p>
                  </a:txBody>
                  <a:tcPr marL="9525" marR="9525" marT="9525" marB="0" anchor="ctr"/>
                </a:tc>
                <a:tc>
                  <a:txBody>
                    <a:bodyPr/>
                    <a:lstStyle/>
                    <a:p>
                      <a:pPr algn="l" fontAlgn="ctr"/>
                      <a:r>
                        <a:rPr lang="es-MX" sz="1400" u="none" strike="noStrike">
                          <a:effectLst/>
                        </a:rPr>
                        <a:t>MERCADOTECNIA SOCIAL</a:t>
                      </a:r>
                      <a:endParaRPr lang="es-MX" sz="1400" b="0" i="0" u="none" strike="noStrike">
                        <a:solidFill>
                          <a:srgbClr val="000000"/>
                        </a:solidFill>
                        <a:effectLst/>
                        <a:latin typeface="Arial Narrow"/>
                      </a:endParaRPr>
                    </a:p>
                  </a:txBody>
                  <a:tcPr marL="9525" marR="9525" marT="9525" marB="0" anchor="ctr"/>
                </a:tc>
              </a:tr>
              <a:tr h="267028">
                <a:tc>
                  <a:txBody>
                    <a:bodyPr/>
                    <a:lstStyle/>
                    <a:p>
                      <a:pPr algn="ctr" fontAlgn="ctr"/>
                      <a:r>
                        <a:rPr lang="es-MX" sz="1400" u="none" strike="noStrike">
                          <a:effectLst/>
                        </a:rPr>
                        <a:t>CU239</a:t>
                      </a:r>
                      <a:endParaRPr lang="es-MX" sz="1400" b="0" i="0" u="none" strike="noStrike">
                        <a:solidFill>
                          <a:srgbClr val="000000"/>
                        </a:solidFill>
                        <a:effectLst/>
                        <a:latin typeface="Arial Narrow"/>
                      </a:endParaRPr>
                    </a:p>
                  </a:txBody>
                  <a:tcPr marL="9525" marR="9525" marT="9525" marB="0" anchor="ctr"/>
                </a:tc>
                <a:tc>
                  <a:txBody>
                    <a:bodyPr/>
                    <a:lstStyle/>
                    <a:p>
                      <a:pPr algn="l" fontAlgn="ctr"/>
                      <a:r>
                        <a:rPr lang="es-MX" sz="1400" u="none" strike="noStrike">
                          <a:effectLst/>
                        </a:rPr>
                        <a:t>MERCADOTECNIA DE LA CULTURA</a:t>
                      </a:r>
                      <a:endParaRPr lang="es-MX" sz="1400" b="0" i="0" u="none" strike="noStrike">
                        <a:solidFill>
                          <a:srgbClr val="000000"/>
                        </a:solidFill>
                        <a:effectLst/>
                        <a:latin typeface="Arial Narrow"/>
                      </a:endParaRPr>
                    </a:p>
                  </a:txBody>
                  <a:tcPr marL="9525" marR="9525" marT="9525" marB="0" anchor="ctr"/>
                </a:tc>
              </a:tr>
              <a:tr h="267028">
                <a:tc>
                  <a:txBody>
                    <a:bodyPr/>
                    <a:lstStyle/>
                    <a:p>
                      <a:pPr algn="ctr" fontAlgn="ctr"/>
                      <a:r>
                        <a:rPr lang="es-MX" sz="1400" u="none" strike="noStrike" dirty="0">
                          <a:solidFill>
                            <a:schemeClr val="bg1"/>
                          </a:solidFill>
                          <a:effectLst/>
                        </a:rPr>
                        <a:t> </a:t>
                      </a:r>
                      <a:endParaRPr lang="es-MX" sz="14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l" fontAlgn="ctr"/>
                      <a:r>
                        <a:rPr lang="es-MX" sz="1400" u="none" strike="noStrike" dirty="0">
                          <a:solidFill>
                            <a:schemeClr val="bg1"/>
                          </a:solidFill>
                          <a:effectLst/>
                        </a:rPr>
                        <a:t>ORIENTACION EN ANALISIS ESTADISTICO </a:t>
                      </a:r>
                      <a:endParaRPr lang="es-MX" sz="1400" b="1" i="0" u="none" strike="noStrike" dirty="0">
                        <a:solidFill>
                          <a:schemeClr val="bg1"/>
                        </a:solidFill>
                        <a:effectLst/>
                        <a:latin typeface="Arial Narrow"/>
                      </a:endParaRPr>
                    </a:p>
                  </a:txBody>
                  <a:tcPr marL="9525" marR="9525" marT="9525" marB="0" anchor="ctr">
                    <a:solidFill>
                      <a:srgbClr val="002060"/>
                    </a:solidFill>
                  </a:tcPr>
                </a:tc>
              </a:tr>
              <a:tr h="267028">
                <a:tc>
                  <a:txBody>
                    <a:bodyPr/>
                    <a:lstStyle/>
                    <a:p>
                      <a:pPr algn="ctr" fontAlgn="ctr"/>
                      <a:r>
                        <a:rPr lang="es-MX" sz="1800" u="none" strike="noStrike">
                          <a:effectLst/>
                        </a:rPr>
                        <a:t>CU124</a:t>
                      </a:r>
                      <a:endParaRPr lang="es-MX" sz="18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TECNICAS DE MUESTREO</a:t>
                      </a:r>
                      <a:endParaRPr lang="es-MX" sz="1400" b="0" i="0" u="none" strike="noStrike">
                        <a:solidFill>
                          <a:srgbClr val="000000"/>
                        </a:solidFill>
                        <a:effectLst/>
                        <a:latin typeface="Arial Narrow"/>
                      </a:endParaRPr>
                    </a:p>
                  </a:txBody>
                  <a:tcPr marL="9525" marR="9525" marT="9525" marB="0" anchor="ctr"/>
                </a:tc>
              </a:tr>
              <a:tr h="267028">
                <a:tc>
                  <a:txBody>
                    <a:bodyPr/>
                    <a:lstStyle/>
                    <a:p>
                      <a:pPr algn="ctr" fontAlgn="ctr"/>
                      <a:r>
                        <a:rPr lang="es-MX" sz="1400" u="none" strike="noStrike">
                          <a:effectLst/>
                        </a:rPr>
                        <a:t>CU240</a:t>
                      </a:r>
                      <a:endParaRPr lang="es-MX" sz="1400" b="0" i="0" u="none" strike="noStrike">
                        <a:solidFill>
                          <a:srgbClr val="000000"/>
                        </a:solidFill>
                        <a:effectLst/>
                        <a:latin typeface="Arial Narrow"/>
                      </a:endParaRPr>
                    </a:p>
                  </a:txBody>
                  <a:tcPr marL="9525" marR="9525" marT="9525" marB="0" anchor="ctr"/>
                </a:tc>
                <a:tc>
                  <a:txBody>
                    <a:bodyPr/>
                    <a:lstStyle/>
                    <a:p>
                      <a:pPr algn="l" fontAlgn="ctr"/>
                      <a:r>
                        <a:rPr lang="es-MX" sz="1400" u="none" strike="noStrike" dirty="0">
                          <a:effectLst/>
                        </a:rPr>
                        <a:t>ESTADISTICA MULTIVARIADA</a:t>
                      </a:r>
                      <a:endParaRPr lang="es-MX" sz="1400" b="0" i="0" u="none" strike="noStrike" dirty="0">
                        <a:solidFill>
                          <a:srgbClr val="000000"/>
                        </a:solidFill>
                        <a:effectLst/>
                        <a:latin typeface="Arial Narrow"/>
                      </a:endParaRPr>
                    </a:p>
                  </a:txBody>
                  <a:tcPr marL="9525" marR="9525" marT="9525" marB="0" anchor="ctr"/>
                </a:tc>
              </a:tr>
              <a:tr h="267028">
                <a:tc>
                  <a:txBody>
                    <a:bodyPr/>
                    <a:lstStyle/>
                    <a:p>
                      <a:pPr algn="ctr" fontAlgn="ctr"/>
                      <a:r>
                        <a:rPr lang="es-MX" sz="1800" u="none" strike="noStrike">
                          <a:effectLst/>
                        </a:rPr>
                        <a:t>CU126</a:t>
                      </a:r>
                      <a:endParaRPr lang="es-MX" sz="18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CONTROL ESTADISTICO DE PROCESOS</a:t>
                      </a:r>
                      <a:endParaRPr lang="es-MX" sz="1400" b="0" i="0" u="none" strike="noStrike">
                        <a:solidFill>
                          <a:srgbClr val="000000"/>
                        </a:solidFill>
                        <a:effectLst/>
                        <a:latin typeface="Arial Narrow"/>
                      </a:endParaRPr>
                    </a:p>
                  </a:txBody>
                  <a:tcPr marL="9525" marR="9525" marT="9525" marB="0" anchor="ctr"/>
                </a:tc>
              </a:tr>
              <a:tr h="267028">
                <a:tc>
                  <a:txBody>
                    <a:bodyPr/>
                    <a:lstStyle/>
                    <a:p>
                      <a:pPr algn="ctr" fontAlgn="ctr"/>
                      <a:r>
                        <a:rPr lang="es-MX" sz="1400" u="none" strike="noStrike" dirty="0">
                          <a:solidFill>
                            <a:schemeClr val="bg1"/>
                          </a:solidFill>
                          <a:effectLst/>
                        </a:rPr>
                        <a:t> </a:t>
                      </a:r>
                      <a:endParaRPr lang="es-MX" sz="14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l" fontAlgn="ctr"/>
                      <a:r>
                        <a:rPr lang="es-MX" sz="1400" u="none" strike="noStrike" dirty="0">
                          <a:solidFill>
                            <a:schemeClr val="bg1"/>
                          </a:solidFill>
                          <a:effectLst/>
                        </a:rPr>
                        <a:t>ORIENTACION EN POLITICAS PUBLICAS</a:t>
                      </a:r>
                      <a:endParaRPr lang="es-MX" sz="1400" b="1" i="0" u="none" strike="noStrike" dirty="0">
                        <a:solidFill>
                          <a:schemeClr val="bg1"/>
                        </a:solidFill>
                        <a:effectLst/>
                        <a:latin typeface="Arial Narrow"/>
                      </a:endParaRPr>
                    </a:p>
                  </a:txBody>
                  <a:tcPr marL="9525" marR="9525" marT="9525" marB="0" anchor="ctr">
                    <a:solidFill>
                      <a:srgbClr val="002060"/>
                    </a:solidFill>
                  </a:tcPr>
                </a:tc>
              </a:tr>
              <a:tr h="267028">
                <a:tc>
                  <a:txBody>
                    <a:bodyPr/>
                    <a:lstStyle/>
                    <a:p>
                      <a:pPr algn="ctr" fontAlgn="ctr"/>
                      <a:r>
                        <a:rPr lang="es-MX" sz="1800" u="none" strike="noStrike">
                          <a:effectLst/>
                        </a:rPr>
                        <a:t>CU136</a:t>
                      </a:r>
                      <a:endParaRPr lang="es-MX" sz="18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DISEÑO DE POLITICAS PUBLICAS</a:t>
                      </a:r>
                      <a:endParaRPr lang="es-MX" sz="1400" b="0" i="0" u="none" strike="noStrike">
                        <a:solidFill>
                          <a:srgbClr val="000000"/>
                        </a:solidFill>
                        <a:effectLst/>
                        <a:latin typeface="Arial Narrow"/>
                      </a:endParaRPr>
                    </a:p>
                  </a:txBody>
                  <a:tcPr marL="9525" marR="9525" marT="9525" marB="0" anchor="ctr"/>
                </a:tc>
              </a:tr>
              <a:tr h="267028">
                <a:tc>
                  <a:txBody>
                    <a:bodyPr/>
                    <a:lstStyle/>
                    <a:p>
                      <a:pPr algn="ctr" fontAlgn="ctr"/>
                      <a:r>
                        <a:rPr lang="es-MX" sz="1800" u="none" strike="noStrike">
                          <a:effectLst/>
                        </a:rPr>
                        <a:t>CU137</a:t>
                      </a:r>
                      <a:endParaRPr lang="es-MX" sz="18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IMPLEMENTACION DE POLITICAS PUBLICAS </a:t>
                      </a:r>
                      <a:endParaRPr lang="es-MX" sz="1400" b="0" i="0" u="none" strike="noStrike">
                        <a:solidFill>
                          <a:srgbClr val="000000"/>
                        </a:solidFill>
                        <a:effectLst/>
                        <a:latin typeface="Arial Narrow"/>
                      </a:endParaRPr>
                    </a:p>
                  </a:txBody>
                  <a:tcPr marL="9525" marR="9525" marT="9525" marB="0" anchor="ctr"/>
                </a:tc>
              </a:tr>
              <a:tr h="352422">
                <a:tc>
                  <a:txBody>
                    <a:bodyPr/>
                    <a:lstStyle/>
                    <a:p>
                      <a:pPr algn="ctr" fontAlgn="ctr"/>
                      <a:r>
                        <a:rPr lang="es-MX" sz="1800" u="none" strike="noStrike">
                          <a:effectLst/>
                        </a:rPr>
                        <a:t>CU138</a:t>
                      </a:r>
                      <a:endParaRPr lang="es-MX" sz="18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EVALUACION DE POLITICAS PUBLICAS</a:t>
                      </a:r>
                      <a:endParaRPr lang="es-MX" sz="1400" b="0" i="0" u="none" strike="noStrike">
                        <a:solidFill>
                          <a:srgbClr val="000000"/>
                        </a:solidFill>
                        <a:effectLst/>
                        <a:latin typeface="Arial Narrow"/>
                      </a:endParaRPr>
                    </a:p>
                  </a:txBody>
                  <a:tcPr marL="9525" marR="9525" marT="9525" marB="0" anchor="ctr"/>
                </a:tc>
              </a:tr>
              <a:tr h="267028">
                <a:tc>
                  <a:txBody>
                    <a:bodyPr/>
                    <a:lstStyle/>
                    <a:p>
                      <a:pPr algn="ctr" fontAlgn="ctr"/>
                      <a:r>
                        <a:rPr lang="es-MX" sz="1400" u="none" strike="noStrike" dirty="0">
                          <a:solidFill>
                            <a:schemeClr val="bg1"/>
                          </a:solidFill>
                          <a:effectLst/>
                        </a:rPr>
                        <a:t> </a:t>
                      </a:r>
                      <a:endParaRPr lang="es-MX" sz="14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l" fontAlgn="ctr"/>
                      <a:r>
                        <a:rPr lang="es-MX" sz="1400" u="none" strike="noStrike" dirty="0">
                          <a:solidFill>
                            <a:schemeClr val="bg1"/>
                          </a:solidFill>
                          <a:effectLst/>
                        </a:rPr>
                        <a:t>ORIENTACION EN ESTUDIOS LIBERALES</a:t>
                      </a:r>
                      <a:endParaRPr lang="es-MX" sz="1400" b="1" i="0" u="none" strike="noStrike" dirty="0">
                        <a:solidFill>
                          <a:schemeClr val="bg1"/>
                        </a:solidFill>
                        <a:effectLst/>
                        <a:latin typeface="Arial Narrow"/>
                      </a:endParaRPr>
                    </a:p>
                  </a:txBody>
                  <a:tcPr marL="9525" marR="9525" marT="9525" marB="0" anchor="ctr">
                    <a:solidFill>
                      <a:srgbClr val="002060"/>
                    </a:solidFill>
                  </a:tcPr>
                </a:tc>
              </a:tr>
              <a:tr h="267028">
                <a:tc>
                  <a:txBody>
                    <a:bodyPr/>
                    <a:lstStyle/>
                    <a:p>
                      <a:pPr algn="ctr" fontAlgn="ctr"/>
                      <a:r>
                        <a:rPr lang="es-MX" sz="1800" u="none" strike="noStrike">
                          <a:effectLst/>
                        </a:rPr>
                        <a:t>CU145</a:t>
                      </a:r>
                      <a:endParaRPr lang="es-MX" sz="18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DERECHOS HUMANOS</a:t>
                      </a:r>
                      <a:endParaRPr lang="es-MX" sz="1400" b="0" i="0" u="none" strike="noStrike">
                        <a:solidFill>
                          <a:srgbClr val="000000"/>
                        </a:solidFill>
                        <a:effectLst/>
                        <a:latin typeface="Arial Narrow"/>
                      </a:endParaRPr>
                    </a:p>
                  </a:txBody>
                  <a:tcPr marL="9525" marR="9525" marT="9525" marB="0" anchor="ctr"/>
                </a:tc>
              </a:tr>
              <a:tr h="267028">
                <a:tc>
                  <a:txBody>
                    <a:bodyPr/>
                    <a:lstStyle/>
                    <a:p>
                      <a:pPr algn="ctr" fontAlgn="ctr"/>
                      <a:r>
                        <a:rPr lang="es-MX" sz="1800" u="none" strike="noStrike">
                          <a:effectLst/>
                        </a:rPr>
                        <a:t>CU146</a:t>
                      </a:r>
                      <a:endParaRPr lang="es-MX" sz="18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ESTUDIOS DE GENERO</a:t>
                      </a:r>
                      <a:endParaRPr lang="es-MX" sz="1400" b="0" i="0" u="none" strike="noStrike">
                        <a:solidFill>
                          <a:srgbClr val="000000"/>
                        </a:solidFill>
                        <a:effectLst/>
                        <a:latin typeface="Arial Narrow"/>
                      </a:endParaRPr>
                    </a:p>
                  </a:txBody>
                  <a:tcPr marL="9525" marR="9525" marT="9525" marB="0" anchor="ctr"/>
                </a:tc>
              </a:tr>
              <a:tr h="267028">
                <a:tc>
                  <a:txBody>
                    <a:bodyPr/>
                    <a:lstStyle/>
                    <a:p>
                      <a:pPr algn="ctr" fontAlgn="ctr"/>
                      <a:r>
                        <a:rPr lang="es-MX" sz="1800" u="none" strike="noStrike">
                          <a:effectLst/>
                        </a:rPr>
                        <a:t>CU147</a:t>
                      </a:r>
                      <a:endParaRPr lang="es-MX" sz="18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dirty="0">
                          <a:effectLst/>
                        </a:rPr>
                        <a:t>ESTUDIOS DE POBLACION</a:t>
                      </a:r>
                      <a:endParaRPr lang="es-MX" sz="1400" b="0" i="0" u="none" strike="noStrike" dirty="0">
                        <a:solidFill>
                          <a:srgbClr val="000000"/>
                        </a:solidFill>
                        <a:effectLst/>
                        <a:latin typeface="Arial Narrow"/>
                      </a:endParaRPr>
                    </a:p>
                  </a:txBody>
                  <a:tcPr marL="9525" marR="9525" marT="9525" marB="0" anchor="ctr"/>
                </a:tc>
              </a:tr>
            </a:tbl>
          </a:graphicData>
        </a:graphic>
      </p:graphicFrame>
    </p:spTree>
    <p:extLst>
      <p:ext uri="{BB962C8B-B14F-4D97-AF65-F5344CB8AC3E}">
        <p14:creationId xmlns:p14="http://schemas.microsoft.com/office/powerpoint/2010/main" val="2972399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48599"/>
            <a:ext cx="12192000" cy="6809401"/>
            <a:chOff x="0" y="48599"/>
            <a:chExt cx="12192000" cy="6809401"/>
          </a:xfrm>
        </p:grpSpPr>
        <p:sp>
          <p:nvSpPr>
            <p:cNvPr id="5"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ORIENTACIONES: OPTATIVO ABIERTO</a:t>
              </a:r>
              <a:endParaRPr sz="2800" b="1" i="0" u="none" strike="noStrike" cap="none" dirty="0">
                <a:solidFill>
                  <a:schemeClr val="lt1"/>
                </a:solidFill>
                <a:latin typeface="Avenir"/>
                <a:ea typeface="Avenir"/>
                <a:cs typeface="Avenir"/>
                <a:sym typeface="Avenir"/>
              </a:endParaRPr>
            </a:p>
          </p:txBody>
        </p:sp>
        <p:sp>
          <p:nvSpPr>
            <p:cNvPr id="6"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7" name="Google Shape;110;p2"/>
            <p:cNvPicPr preferRelativeResize="0"/>
            <p:nvPr/>
          </p:nvPicPr>
          <p:blipFill rotWithShape="1">
            <a:blip r:embed="rId2">
              <a:alphaModFix/>
            </a:blip>
            <a:srcRect/>
            <a:stretch/>
          </p:blipFill>
          <p:spPr>
            <a:xfrm>
              <a:off x="409404" y="334212"/>
              <a:ext cx="921218" cy="528614"/>
            </a:xfrm>
            <a:prstGeom prst="rect">
              <a:avLst/>
            </a:prstGeom>
            <a:noFill/>
            <a:ln>
              <a:noFill/>
            </a:ln>
          </p:spPr>
        </p:pic>
        <p:sp>
          <p:nvSpPr>
            <p:cNvPr id="8"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11"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 name="Google Shape;115;p2"/>
            <p:cNvPicPr preferRelativeResize="0"/>
            <p:nvPr/>
          </p:nvPicPr>
          <p:blipFill rotWithShape="1">
            <a:blip r:embed="rId3">
              <a:alphaModFix/>
            </a:blip>
            <a:srcRect/>
            <a:stretch/>
          </p:blipFill>
          <p:spPr>
            <a:xfrm>
              <a:off x="361062" y="6280856"/>
              <a:ext cx="1407816" cy="466668"/>
            </a:xfrm>
            <a:prstGeom prst="rect">
              <a:avLst/>
            </a:prstGeom>
            <a:noFill/>
            <a:ln>
              <a:noFill/>
            </a:ln>
          </p:spPr>
        </p:pic>
        <p:sp>
          <p:nvSpPr>
            <p:cNvPr id="13"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14" name="Google Shape;117;p2"/>
            <p:cNvPicPr preferRelativeResize="0"/>
            <p:nvPr/>
          </p:nvPicPr>
          <p:blipFill rotWithShape="1">
            <a:blip r:embed="rId4">
              <a:alphaModFix/>
            </a:blip>
            <a:srcRect l="15814"/>
            <a:stretch/>
          </p:blipFill>
          <p:spPr>
            <a:xfrm>
              <a:off x="1759480" y="6327587"/>
              <a:ext cx="1271993" cy="371486"/>
            </a:xfrm>
            <a:prstGeom prst="rect">
              <a:avLst/>
            </a:prstGeom>
            <a:noFill/>
            <a:ln>
              <a:noFill/>
            </a:ln>
          </p:spPr>
        </p:pic>
        <p:sp>
          <p:nvSpPr>
            <p:cNvPr id="15"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aphicFrame>
        <p:nvGraphicFramePr>
          <p:cNvPr id="17" name="16 Tabla"/>
          <p:cNvGraphicFramePr>
            <a:graphicFrameLocks noGrp="1"/>
          </p:cNvGraphicFramePr>
          <p:nvPr>
            <p:extLst>
              <p:ext uri="{D42A27DB-BD31-4B8C-83A1-F6EECF244321}">
                <p14:modId xmlns:p14="http://schemas.microsoft.com/office/powerpoint/2010/main" val="45077041"/>
              </p:ext>
            </p:extLst>
          </p:nvPr>
        </p:nvGraphicFramePr>
        <p:xfrm>
          <a:off x="1593552" y="1434652"/>
          <a:ext cx="9483382" cy="4406992"/>
        </p:xfrm>
        <a:graphic>
          <a:graphicData uri="http://schemas.openxmlformats.org/drawingml/2006/table">
            <a:tbl>
              <a:tblPr>
                <a:tableStyleId>{16E49812-35AC-4C51-8ACF-F0DE45B715C4}</a:tableStyleId>
              </a:tblPr>
              <a:tblGrid>
                <a:gridCol w="1558912"/>
                <a:gridCol w="7924470"/>
              </a:tblGrid>
              <a:tr h="267029">
                <a:tc>
                  <a:txBody>
                    <a:bodyPr/>
                    <a:lstStyle/>
                    <a:p>
                      <a:pPr algn="ctr" fontAlgn="ctr"/>
                      <a:r>
                        <a:rPr lang="es-MX" sz="1400" u="none" strike="noStrike" dirty="0">
                          <a:solidFill>
                            <a:schemeClr val="bg1"/>
                          </a:solidFill>
                          <a:effectLst/>
                        </a:rPr>
                        <a:t> </a:t>
                      </a:r>
                      <a:endParaRPr lang="es-MX" sz="14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l" fontAlgn="ctr"/>
                      <a:r>
                        <a:rPr lang="es-MX" sz="1400" u="none" strike="noStrike" dirty="0">
                          <a:solidFill>
                            <a:schemeClr val="bg1"/>
                          </a:solidFill>
                          <a:effectLst/>
                        </a:rPr>
                        <a:t>ORIENTACION EN CALIDAD Y PRODUCTIVIDAD ORGANIZACIONAL </a:t>
                      </a:r>
                      <a:endParaRPr lang="es-MX" sz="1400" b="1" i="0" u="none" strike="noStrike" dirty="0">
                        <a:solidFill>
                          <a:schemeClr val="bg1"/>
                        </a:solidFill>
                        <a:effectLst/>
                        <a:latin typeface="Arial Narrow"/>
                      </a:endParaRPr>
                    </a:p>
                  </a:txBody>
                  <a:tcPr marL="9525" marR="9525" marT="9525" marB="0" anchor="ctr">
                    <a:solidFill>
                      <a:srgbClr val="002060"/>
                    </a:solidFill>
                  </a:tcPr>
                </a:tc>
              </a:tr>
              <a:tr h="267029">
                <a:tc>
                  <a:txBody>
                    <a:bodyPr/>
                    <a:lstStyle/>
                    <a:p>
                      <a:pPr algn="ctr" fontAlgn="ctr"/>
                      <a:r>
                        <a:rPr lang="es-MX" sz="1400" u="none" strike="noStrike">
                          <a:effectLst/>
                        </a:rPr>
                        <a:t>CU148</a:t>
                      </a:r>
                      <a:endParaRPr lang="es-MX" sz="14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PROCESOS DE CERTIFICACION</a:t>
                      </a:r>
                      <a:endParaRPr lang="es-MX" sz="1400" b="0" i="0" u="none" strike="noStrike">
                        <a:solidFill>
                          <a:srgbClr val="000000"/>
                        </a:solidFill>
                        <a:effectLst/>
                        <a:latin typeface="Arial Narrow"/>
                      </a:endParaRPr>
                    </a:p>
                  </a:txBody>
                  <a:tcPr marL="9525" marR="9525" marT="9525" marB="0" anchor="ctr"/>
                </a:tc>
              </a:tr>
              <a:tr h="267029">
                <a:tc>
                  <a:txBody>
                    <a:bodyPr/>
                    <a:lstStyle/>
                    <a:p>
                      <a:pPr algn="ctr" fontAlgn="ctr"/>
                      <a:r>
                        <a:rPr lang="es-MX" sz="1400" u="none" strike="noStrike">
                          <a:effectLst/>
                        </a:rPr>
                        <a:t>CU149</a:t>
                      </a:r>
                      <a:endParaRPr lang="es-MX" sz="14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PRODUCTIVIDAD Y COMPETITIVIDAD</a:t>
                      </a:r>
                      <a:endParaRPr lang="es-MX" sz="1400" b="0" i="0" u="none" strike="noStrike">
                        <a:solidFill>
                          <a:srgbClr val="000000"/>
                        </a:solidFill>
                        <a:effectLst/>
                        <a:latin typeface="Arial Narrow"/>
                      </a:endParaRPr>
                    </a:p>
                  </a:txBody>
                  <a:tcPr marL="9525" marR="9525" marT="9525" marB="0" anchor="ctr"/>
                </a:tc>
              </a:tr>
              <a:tr h="267029">
                <a:tc>
                  <a:txBody>
                    <a:bodyPr/>
                    <a:lstStyle/>
                    <a:p>
                      <a:pPr algn="ctr" fontAlgn="ctr"/>
                      <a:r>
                        <a:rPr lang="es-MX" sz="1400" u="none" strike="noStrike">
                          <a:effectLst/>
                        </a:rPr>
                        <a:t>CU242</a:t>
                      </a:r>
                      <a:endParaRPr lang="es-MX" sz="1400" b="0" i="0" u="none" strike="noStrike">
                        <a:solidFill>
                          <a:srgbClr val="000000"/>
                        </a:solidFill>
                        <a:effectLst/>
                        <a:latin typeface="Arial Narrow"/>
                      </a:endParaRPr>
                    </a:p>
                  </a:txBody>
                  <a:tcPr marL="9525" marR="9525" marT="9525" marB="0" anchor="ctr"/>
                </a:tc>
                <a:tc>
                  <a:txBody>
                    <a:bodyPr/>
                    <a:lstStyle/>
                    <a:p>
                      <a:pPr algn="l" fontAlgn="ctr"/>
                      <a:r>
                        <a:rPr lang="es-MX" sz="1400" u="none" strike="noStrike">
                          <a:effectLst/>
                        </a:rPr>
                        <a:t>MEJORA CONTINUA Y PROCESOS DE CAMBIO</a:t>
                      </a:r>
                      <a:endParaRPr lang="es-MX" sz="1400" b="0" i="0" u="none" strike="noStrike">
                        <a:solidFill>
                          <a:srgbClr val="000000"/>
                        </a:solidFill>
                        <a:effectLst/>
                        <a:latin typeface="Arial Narrow"/>
                      </a:endParaRPr>
                    </a:p>
                  </a:txBody>
                  <a:tcPr marL="9525" marR="9525" marT="9525" marB="0" anchor="ctr"/>
                </a:tc>
              </a:tr>
              <a:tr h="267029">
                <a:tc>
                  <a:txBody>
                    <a:bodyPr/>
                    <a:lstStyle/>
                    <a:p>
                      <a:pPr algn="ctr" fontAlgn="ctr"/>
                      <a:r>
                        <a:rPr lang="es-MX" sz="1400" u="none" strike="noStrike" dirty="0">
                          <a:solidFill>
                            <a:schemeClr val="bg1"/>
                          </a:solidFill>
                          <a:effectLst/>
                        </a:rPr>
                        <a:t> </a:t>
                      </a:r>
                      <a:endParaRPr lang="es-MX" sz="14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l" fontAlgn="ctr"/>
                      <a:r>
                        <a:rPr lang="es-MX" sz="1400" u="none" strike="noStrike" dirty="0">
                          <a:solidFill>
                            <a:schemeClr val="bg1"/>
                          </a:solidFill>
                          <a:effectLst/>
                        </a:rPr>
                        <a:t>ORIENTACION EN ECONOMIA LABORAL Y DE LA EDUCACION</a:t>
                      </a:r>
                      <a:endParaRPr lang="es-MX" sz="1400" b="1" i="0" u="none" strike="noStrike" dirty="0">
                        <a:solidFill>
                          <a:schemeClr val="bg1"/>
                        </a:solidFill>
                        <a:effectLst/>
                        <a:latin typeface="Arial Narrow"/>
                      </a:endParaRPr>
                    </a:p>
                  </a:txBody>
                  <a:tcPr marL="9525" marR="9525" marT="9525" marB="0" anchor="ctr">
                    <a:solidFill>
                      <a:srgbClr val="002060"/>
                    </a:solidFill>
                  </a:tcPr>
                </a:tc>
              </a:tr>
              <a:tr h="267029">
                <a:tc>
                  <a:txBody>
                    <a:bodyPr/>
                    <a:lstStyle/>
                    <a:p>
                      <a:pPr algn="ctr" fontAlgn="ctr"/>
                      <a:r>
                        <a:rPr lang="es-MX" sz="1800" u="none" strike="noStrike">
                          <a:effectLst/>
                        </a:rPr>
                        <a:t>CU160</a:t>
                      </a:r>
                      <a:endParaRPr lang="es-MX" sz="18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ECONOMIA DE LA EDUCACION Y CAPITAL HUMANO</a:t>
                      </a:r>
                      <a:endParaRPr lang="es-MX" sz="1400" b="0" i="0" u="none" strike="noStrike">
                        <a:solidFill>
                          <a:srgbClr val="000000"/>
                        </a:solidFill>
                        <a:effectLst/>
                        <a:latin typeface="Arial Narrow"/>
                      </a:endParaRPr>
                    </a:p>
                  </a:txBody>
                  <a:tcPr marL="9525" marR="9525" marT="9525" marB="0" anchor="ctr"/>
                </a:tc>
              </a:tr>
              <a:tr h="267029">
                <a:tc>
                  <a:txBody>
                    <a:bodyPr/>
                    <a:lstStyle/>
                    <a:p>
                      <a:pPr algn="ctr" fontAlgn="ctr"/>
                      <a:r>
                        <a:rPr lang="es-MX" sz="1800" u="none" strike="noStrike">
                          <a:effectLst/>
                        </a:rPr>
                        <a:t>CU161</a:t>
                      </a:r>
                      <a:endParaRPr lang="es-MX" sz="18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DERECHO LABORAL Y DERECHO A LA EDUCACION </a:t>
                      </a:r>
                      <a:endParaRPr lang="es-MX" sz="1400" b="0" i="0" u="none" strike="noStrike">
                        <a:solidFill>
                          <a:srgbClr val="000000"/>
                        </a:solidFill>
                        <a:effectLst/>
                        <a:latin typeface="Arial Narrow"/>
                      </a:endParaRPr>
                    </a:p>
                  </a:txBody>
                  <a:tcPr marL="9525" marR="9525" marT="9525" marB="0" anchor="ctr"/>
                </a:tc>
              </a:tr>
              <a:tr h="267029">
                <a:tc>
                  <a:txBody>
                    <a:bodyPr/>
                    <a:lstStyle/>
                    <a:p>
                      <a:pPr algn="ctr" fontAlgn="ctr"/>
                      <a:r>
                        <a:rPr lang="es-MX" sz="1800" u="none" strike="noStrike">
                          <a:effectLst/>
                        </a:rPr>
                        <a:t>CU162</a:t>
                      </a:r>
                      <a:endParaRPr lang="es-MX" sz="18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EDUCACION, INNOVACION Y DESARROLLO</a:t>
                      </a:r>
                      <a:endParaRPr lang="es-MX" sz="1400" b="0" i="0" u="none" strike="noStrike">
                        <a:solidFill>
                          <a:srgbClr val="000000"/>
                        </a:solidFill>
                        <a:effectLst/>
                        <a:latin typeface="Arial Narrow"/>
                      </a:endParaRPr>
                    </a:p>
                  </a:txBody>
                  <a:tcPr marL="9525" marR="9525" marT="9525" marB="0" anchor="ctr"/>
                </a:tc>
              </a:tr>
              <a:tr h="267029">
                <a:tc>
                  <a:txBody>
                    <a:bodyPr/>
                    <a:lstStyle/>
                    <a:p>
                      <a:pPr algn="ctr" fontAlgn="ctr"/>
                      <a:r>
                        <a:rPr lang="es-MX" sz="1400" u="none" strike="noStrike" dirty="0">
                          <a:solidFill>
                            <a:schemeClr val="bg1"/>
                          </a:solidFill>
                          <a:effectLst/>
                        </a:rPr>
                        <a:t> </a:t>
                      </a:r>
                      <a:endParaRPr lang="es-MX" sz="14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l" fontAlgn="ctr"/>
                      <a:r>
                        <a:rPr lang="es-MX" sz="1400" u="none" strike="noStrike" dirty="0">
                          <a:solidFill>
                            <a:schemeClr val="bg1"/>
                          </a:solidFill>
                          <a:effectLst/>
                        </a:rPr>
                        <a:t>ORIENTACION EN POLITICAS PARA EL DESARROLLO URBANO SUSTENTABLE</a:t>
                      </a:r>
                      <a:endParaRPr lang="es-MX" sz="1400" b="1" i="0" u="none" strike="noStrike" dirty="0">
                        <a:solidFill>
                          <a:schemeClr val="bg1"/>
                        </a:solidFill>
                        <a:effectLst/>
                        <a:latin typeface="Arial Narrow"/>
                      </a:endParaRPr>
                    </a:p>
                  </a:txBody>
                  <a:tcPr marL="9525" marR="9525" marT="9525" marB="0" anchor="ctr">
                    <a:solidFill>
                      <a:srgbClr val="002060"/>
                    </a:solidFill>
                  </a:tcPr>
                </a:tc>
              </a:tr>
              <a:tr h="267029">
                <a:tc>
                  <a:txBody>
                    <a:bodyPr/>
                    <a:lstStyle/>
                    <a:p>
                      <a:pPr algn="ctr" fontAlgn="ctr"/>
                      <a:r>
                        <a:rPr lang="es-MX" sz="1800" u="none" strike="noStrike">
                          <a:effectLst/>
                        </a:rPr>
                        <a:t>CU169</a:t>
                      </a:r>
                      <a:endParaRPr lang="es-MX" sz="18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POLITICAS DE USO DEL SUELO Y VIVIENDA</a:t>
                      </a:r>
                      <a:endParaRPr lang="es-MX" sz="1400" b="0" i="0" u="none" strike="noStrike">
                        <a:solidFill>
                          <a:srgbClr val="000000"/>
                        </a:solidFill>
                        <a:effectLst/>
                        <a:latin typeface="Arial Narrow"/>
                      </a:endParaRPr>
                    </a:p>
                  </a:txBody>
                  <a:tcPr marL="9525" marR="9525" marT="9525" marB="0" anchor="ctr"/>
                </a:tc>
              </a:tr>
              <a:tr h="267029">
                <a:tc>
                  <a:txBody>
                    <a:bodyPr/>
                    <a:lstStyle/>
                    <a:p>
                      <a:pPr algn="ctr" fontAlgn="ctr"/>
                      <a:r>
                        <a:rPr lang="es-MX" sz="1800" u="none" strike="noStrike">
                          <a:effectLst/>
                        </a:rPr>
                        <a:t>CU170</a:t>
                      </a:r>
                      <a:endParaRPr lang="es-MX" sz="18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MERCADOS INMOBILIARIOS</a:t>
                      </a:r>
                      <a:endParaRPr lang="es-MX" sz="1400" b="0" i="0" u="none" strike="noStrike">
                        <a:solidFill>
                          <a:srgbClr val="000000"/>
                        </a:solidFill>
                        <a:effectLst/>
                        <a:latin typeface="Arial Narrow"/>
                      </a:endParaRPr>
                    </a:p>
                  </a:txBody>
                  <a:tcPr marL="9525" marR="9525" marT="9525" marB="0" anchor="ctr"/>
                </a:tc>
              </a:tr>
              <a:tr h="267029">
                <a:tc>
                  <a:txBody>
                    <a:bodyPr/>
                    <a:lstStyle/>
                    <a:p>
                      <a:pPr algn="ctr" fontAlgn="ctr"/>
                      <a:r>
                        <a:rPr lang="es-MX" sz="1800" u="none" strike="noStrike">
                          <a:effectLst/>
                        </a:rPr>
                        <a:t>CU171</a:t>
                      </a:r>
                      <a:endParaRPr lang="es-MX" sz="18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MOVILIDAD URBANA SUSTENTABLE</a:t>
                      </a:r>
                      <a:endParaRPr lang="es-MX" sz="1400" b="0" i="0" u="none" strike="noStrike">
                        <a:solidFill>
                          <a:srgbClr val="000000"/>
                        </a:solidFill>
                        <a:effectLst/>
                        <a:latin typeface="Arial Narrow"/>
                      </a:endParaRPr>
                    </a:p>
                  </a:txBody>
                  <a:tcPr marL="9525" marR="9525" marT="9525" marB="0" anchor="ctr"/>
                </a:tc>
              </a:tr>
              <a:tr h="267029">
                <a:tc>
                  <a:txBody>
                    <a:bodyPr/>
                    <a:lstStyle/>
                    <a:p>
                      <a:pPr algn="ctr" fontAlgn="ctr"/>
                      <a:r>
                        <a:rPr lang="es-MX" sz="1400" u="none" strike="noStrike" dirty="0">
                          <a:solidFill>
                            <a:schemeClr val="bg1"/>
                          </a:solidFill>
                          <a:effectLst/>
                        </a:rPr>
                        <a:t> </a:t>
                      </a:r>
                      <a:endParaRPr lang="es-MX" sz="14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l" fontAlgn="ctr"/>
                      <a:r>
                        <a:rPr lang="es-MX" sz="1400" u="none" strike="noStrike" dirty="0">
                          <a:solidFill>
                            <a:schemeClr val="bg1"/>
                          </a:solidFill>
                          <a:effectLst/>
                        </a:rPr>
                        <a:t>ORIENTACION EN SEGURIDAD Y SALUD</a:t>
                      </a:r>
                      <a:endParaRPr lang="es-MX" sz="1400" b="1" i="0" u="none" strike="noStrike" dirty="0">
                        <a:solidFill>
                          <a:schemeClr val="bg1"/>
                        </a:solidFill>
                        <a:effectLst/>
                        <a:latin typeface="Arial Narrow"/>
                      </a:endParaRPr>
                    </a:p>
                  </a:txBody>
                  <a:tcPr marL="9525" marR="9525" marT="9525" marB="0" anchor="ctr">
                    <a:solidFill>
                      <a:srgbClr val="002060"/>
                    </a:solidFill>
                  </a:tcPr>
                </a:tc>
              </a:tr>
              <a:tr h="267029">
                <a:tc>
                  <a:txBody>
                    <a:bodyPr/>
                    <a:lstStyle/>
                    <a:p>
                      <a:pPr algn="ctr" fontAlgn="ctr"/>
                      <a:r>
                        <a:rPr lang="es-MX" sz="1800" u="none" strike="noStrike">
                          <a:effectLst/>
                        </a:rPr>
                        <a:t>CU181</a:t>
                      </a:r>
                      <a:endParaRPr lang="es-MX" sz="18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NORMATIVIDAD DE LA SEGURIDAD E HIGIENE</a:t>
                      </a:r>
                      <a:endParaRPr lang="es-MX" sz="1400" b="0" i="0" u="none" strike="noStrike">
                        <a:solidFill>
                          <a:srgbClr val="000000"/>
                        </a:solidFill>
                        <a:effectLst/>
                        <a:latin typeface="Arial Narrow"/>
                      </a:endParaRPr>
                    </a:p>
                  </a:txBody>
                  <a:tcPr marL="9525" marR="9525" marT="9525" marB="0" anchor="ctr"/>
                </a:tc>
              </a:tr>
              <a:tr h="267029">
                <a:tc>
                  <a:txBody>
                    <a:bodyPr/>
                    <a:lstStyle/>
                    <a:p>
                      <a:pPr algn="ctr" fontAlgn="ctr"/>
                      <a:r>
                        <a:rPr lang="es-MX" sz="1400" u="none" strike="noStrike">
                          <a:effectLst/>
                        </a:rPr>
                        <a:t>CU244</a:t>
                      </a:r>
                      <a:endParaRPr lang="es-MX" sz="1400" b="0" i="0" u="none" strike="noStrike">
                        <a:solidFill>
                          <a:srgbClr val="000000"/>
                        </a:solidFill>
                        <a:effectLst/>
                        <a:latin typeface="Arial Narrow"/>
                      </a:endParaRPr>
                    </a:p>
                  </a:txBody>
                  <a:tcPr marL="9525" marR="9525" marT="9525" marB="0" anchor="ctr"/>
                </a:tc>
                <a:tc>
                  <a:txBody>
                    <a:bodyPr/>
                    <a:lstStyle/>
                    <a:p>
                      <a:pPr algn="l" fontAlgn="ctr"/>
                      <a:r>
                        <a:rPr lang="es-MX" sz="1400" u="none" strike="noStrike">
                          <a:effectLst/>
                        </a:rPr>
                        <a:t>PROTECCION CIVIL EN LA ORGANIZACION</a:t>
                      </a:r>
                      <a:endParaRPr lang="es-MX" sz="1400" b="0" i="0" u="none" strike="noStrike">
                        <a:solidFill>
                          <a:srgbClr val="000000"/>
                        </a:solidFill>
                        <a:effectLst/>
                        <a:latin typeface="Arial Narrow"/>
                      </a:endParaRPr>
                    </a:p>
                  </a:txBody>
                  <a:tcPr marL="9525" marR="9525" marT="9525" marB="0" anchor="ctr"/>
                </a:tc>
              </a:tr>
              <a:tr h="267029">
                <a:tc>
                  <a:txBody>
                    <a:bodyPr/>
                    <a:lstStyle/>
                    <a:p>
                      <a:pPr algn="ctr" fontAlgn="ctr"/>
                      <a:r>
                        <a:rPr lang="es-MX" sz="1800" u="none" strike="noStrike">
                          <a:effectLst/>
                        </a:rPr>
                        <a:t>CU183</a:t>
                      </a:r>
                      <a:endParaRPr lang="es-MX" sz="18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dirty="0">
                          <a:effectLst/>
                        </a:rPr>
                        <a:t>SEGURIDAD Y SALUD LABORAL</a:t>
                      </a:r>
                      <a:endParaRPr lang="es-MX" sz="1400" b="0" i="0" u="none" strike="noStrike" dirty="0">
                        <a:solidFill>
                          <a:srgbClr val="000000"/>
                        </a:solidFill>
                        <a:effectLst/>
                        <a:latin typeface="Arial Narrow"/>
                      </a:endParaRPr>
                    </a:p>
                  </a:txBody>
                  <a:tcPr marL="9525" marR="9525" marT="9525" marB="0" anchor="ctr"/>
                </a:tc>
              </a:tr>
            </a:tbl>
          </a:graphicData>
        </a:graphic>
      </p:graphicFrame>
    </p:spTree>
    <p:extLst>
      <p:ext uri="{BB962C8B-B14F-4D97-AF65-F5344CB8AC3E}">
        <p14:creationId xmlns:p14="http://schemas.microsoft.com/office/powerpoint/2010/main" val="1719726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48599"/>
            <a:ext cx="12192000" cy="6809401"/>
            <a:chOff x="0" y="48599"/>
            <a:chExt cx="12192000" cy="6809401"/>
          </a:xfrm>
        </p:grpSpPr>
        <p:sp>
          <p:nvSpPr>
            <p:cNvPr id="5"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ORIENTACIONES: OPTATIVO ABIERTO</a:t>
              </a:r>
              <a:endParaRPr sz="2800" b="1" i="0" u="none" strike="noStrike" cap="none" dirty="0">
                <a:solidFill>
                  <a:schemeClr val="lt1"/>
                </a:solidFill>
                <a:latin typeface="Avenir"/>
                <a:ea typeface="Avenir"/>
                <a:cs typeface="Avenir"/>
                <a:sym typeface="Avenir"/>
              </a:endParaRPr>
            </a:p>
          </p:txBody>
        </p:sp>
        <p:sp>
          <p:nvSpPr>
            <p:cNvPr id="6"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7" name="Google Shape;110;p2"/>
            <p:cNvPicPr preferRelativeResize="0"/>
            <p:nvPr/>
          </p:nvPicPr>
          <p:blipFill rotWithShape="1">
            <a:blip r:embed="rId2">
              <a:alphaModFix/>
            </a:blip>
            <a:srcRect/>
            <a:stretch/>
          </p:blipFill>
          <p:spPr>
            <a:xfrm>
              <a:off x="409404" y="334212"/>
              <a:ext cx="921218" cy="528614"/>
            </a:xfrm>
            <a:prstGeom prst="rect">
              <a:avLst/>
            </a:prstGeom>
            <a:noFill/>
            <a:ln>
              <a:noFill/>
            </a:ln>
          </p:spPr>
        </p:pic>
        <p:sp>
          <p:nvSpPr>
            <p:cNvPr id="8"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11"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 name="Google Shape;115;p2"/>
            <p:cNvPicPr preferRelativeResize="0"/>
            <p:nvPr/>
          </p:nvPicPr>
          <p:blipFill rotWithShape="1">
            <a:blip r:embed="rId3">
              <a:alphaModFix/>
            </a:blip>
            <a:srcRect/>
            <a:stretch/>
          </p:blipFill>
          <p:spPr>
            <a:xfrm>
              <a:off x="361062" y="6280856"/>
              <a:ext cx="1407816" cy="466668"/>
            </a:xfrm>
            <a:prstGeom prst="rect">
              <a:avLst/>
            </a:prstGeom>
            <a:noFill/>
            <a:ln>
              <a:noFill/>
            </a:ln>
          </p:spPr>
        </p:pic>
        <p:sp>
          <p:nvSpPr>
            <p:cNvPr id="13"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14" name="Google Shape;117;p2"/>
            <p:cNvPicPr preferRelativeResize="0"/>
            <p:nvPr/>
          </p:nvPicPr>
          <p:blipFill rotWithShape="1">
            <a:blip r:embed="rId4">
              <a:alphaModFix/>
            </a:blip>
            <a:srcRect l="15814"/>
            <a:stretch/>
          </p:blipFill>
          <p:spPr>
            <a:xfrm>
              <a:off x="1759480" y="6327587"/>
              <a:ext cx="1271993" cy="371486"/>
            </a:xfrm>
            <a:prstGeom prst="rect">
              <a:avLst/>
            </a:prstGeom>
            <a:noFill/>
            <a:ln>
              <a:noFill/>
            </a:ln>
          </p:spPr>
        </p:pic>
        <p:sp>
          <p:nvSpPr>
            <p:cNvPr id="15"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aphicFrame>
        <p:nvGraphicFramePr>
          <p:cNvPr id="17" name="16 Tabla"/>
          <p:cNvGraphicFramePr>
            <a:graphicFrameLocks noGrp="1"/>
          </p:cNvGraphicFramePr>
          <p:nvPr>
            <p:extLst>
              <p:ext uri="{D42A27DB-BD31-4B8C-83A1-F6EECF244321}">
                <p14:modId xmlns:p14="http://schemas.microsoft.com/office/powerpoint/2010/main" val="1610692722"/>
              </p:ext>
            </p:extLst>
          </p:nvPr>
        </p:nvGraphicFramePr>
        <p:xfrm>
          <a:off x="1593551" y="1292770"/>
          <a:ext cx="9642541" cy="4477408"/>
        </p:xfrm>
        <a:graphic>
          <a:graphicData uri="http://schemas.openxmlformats.org/drawingml/2006/table">
            <a:tbl>
              <a:tblPr>
                <a:tableStyleId>{16E49812-35AC-4C51-8ACF-F0DE45B715C4}</a:tableStyleId>
              </a:tblPr>
              <a:tblGrid>
                <a:gridCol w="1585075"/>
                <a:gridCol w="8057466"/>
              </a:tblGrid>
              <a:tr h="279838">
                <a:tc>
                  <a:txBody>
                    <a:bodyPr/>
                    <a:lstStyle/>
                    <a:p>
                      <a:pPr algn="ctr" fontAlgn="ctr"/>
                      <a:r>
                        <a:rPr lang="es-MX" sz="1400" u="none" strike="noStrike" dirty="0">
                          <a:solidFill>
                            <a:schemeClr val="bg1"/>
                          </a:solidFill>
                          <a:effectLst/>
                        </a:rPr>
                        <a:t> </a:t>
                      </a:r>
                      <a:endParaRPr lang="es-MX" sz="14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l" fontAlgn="ctr"/>
                      <a:r>
                        <a:rPr lang="es-MX" sz="1400" u="none" strike="noStrike" dirty="0">
                          <a:solidFill>
                            <a:schemeClr val="bg1"/>
                          </a:solidFill>
                          <a:effectLst/>
                        </a:rPr>
                        <a:t>ORIENTACION EN PROCESOS DE CAMBIO Y SOLUCION DE CONFLICTOS</a:t>
                      </a:r>
                      <a:endParaRPr lang="es-MX" sz="1400" b="1" i="0" u="none" strike="noStrike" dirty="0">
                        <a:solidFill>
                          <a:schemeClr val="bg1"/>
                        </a:solidFill>
                        <a:effectLst/>
                        <a:latin typeface="Arial Narrow"/>
                      </a:endParaRPr>
                    </a:p>
                  </a:txBody>
                  <a:tcPr marL="9525" marR="9525" marT="9525" marB="0" anchor="ctr">
                    <a:solidFill>
                      <a:srgbClr val="002060"/>
                    </a:solidFill>
                  </a:tcPr>
                </a:tc>
              </a:tr>
              <a:tr h="279838">
                <a:tc>
                  <a:txBody>
                    <a:bodyPr/>
                    <a:lstStyle/>
                    <a:p>
                      <a:pPr algn="ctr" fontAlgn="ctr"/>
                      <a:r>
                        <a:rPr lang="es-MX" sz="1400" u="none" strike="noStrike">
                          <a:effectLst/>
                        </a:rPr>
                        <a:t>CU184</a:t>
                      </a:r>
                      <a:endParaRPr lang="es-MX" sz="14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ADMINISTRACION DE CONFLICTOS Y LEGITIMIDAD ORGANIZACIONAL</a:t>
                      </a:r>
                      <a:endParaRPr lang="es-MX" sz="1400" b="0" i="0" u="none" strike="noStrike">
                        <a:solidFill>
                          <a:srgbClr val="000000"/>
                        </a:solidFill>
                        <a:effectLst/>
                        <a:latin typeface="Arial Narrow"/>
                      </a:endParaRPr>
                    </a:p>
                  </a:txBody>
                  <a:tcPr marL="9525" marR="9525" marT="9525" marB="0" anchor="ctr"/>
                </a:tc>
              </a:tr>
              <a:tr h="279838">
                <a:tc>
                  <a:txBody>
                    <a:bodyPr/>
                    <a:lstStyle/>
                    <a:p>
                      <a:pPr algn="ctr" fontAlgn="ctr"/>
                      <a:r>
                        <a:rPr lang="es-MX" sz="1400" u="none" strike="noStrike">
                          <a:effectLst/>
                        </a:rPr>
                        <a:t>CU185</a:t>
                      </a:r>
                      <a:endParaRPr lang="es-MX" sz="14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NEGOCIACION Y TOMA DE DESICIONES</a:t>
                      </a:r>
                      <a:endParaRPr lang="es-MX" sz="1400" b="0" i="0" u="none" strike="noStrike">
                        <a:solidFill>
                          <a:srgbClr val="000000"/>
                        </a:solidFill>
                        <a:effectLst/>
                        <a:latin typeface="Arial Narrow"/>
                      </a:endParaRPr>
                    </a:p>
                  </a:txBody>
                  <a:tcPr marL="9525" marR="9525" marT="9525" marB="0" anchor="ctr"/>
                </a:tc>
              </a:tr>
              <a:tr h="279838">
                <a:tc>
                  <a:txBody>
                    <a:bodyPr/>
                    <a:lstStyle/>
                    <a:p>
                      <a:pPr algn="ctr" fontAlgn="ctr"/>
                      <a:r>
                        <a:rPr lang="es-MX" sz="1400" u="none" strike="noStrike">
                          <a:effectLst/>
                        </a:rPr>
                        <a:t>CU186</a:t>
                      </a:r>
                      <a:endParaRPr lang="es-MX" sz="14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GESTION DE LA CULTURA Y PROYECCION DE LA IMAGEN ORGANIZACIONAL</a:t>
                      </a:r>
                      <a:endParaRPr lang="es-MX" sz="1400" b="0" i="0" u="none" strike="noStrike">
                        <a:solidFill>
                          <a:srgbClr val="000000"/>
                        </a:solidFill>
                        <a:effectLst/>
                        <a:latin typeface="Arial Narrow"/>
                      </a:endParaRPr>
                    </a:p>
                  </a:txBody>
                  <a:tcPr marL="9525" marR="9525" marT="9525" marB="0" anchor="ctr"/>
                </a:tc>
              </a:tr>
              <a:tr h="279838">
                <a:tc>
                  <a:txBody>
                    <a:bodyPr/>
                    <a:lstStyle/>
                    <a:p>
                      <a:pPr algn="ctr" fontAlgn="ctr"/>
                      <a:r>
                        <a:rPr lang="es-MX" sz="1400" u="none" strike="noStrike" dirty="0">
                          <a:solidFill>
                            <a:schemeClr val="bg1"/>
                          </a:solidFill>
                          <a:effectLst/>
                        </a:rPr>
                        <a:t> </a:t>
                      </a:r>
                      <a:endParaRPr lang="es-MX" sz="14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l" fontAlgn="ctr"/>
                      <a:r>
                        <a:rPr lang="es-MX" sz="1400" u="none" strike="noStrike" dirty="0">
                          <a:solidFill>
                            <a:schemeClr val="bg1"/>
                          </a:solidFill>
                          <a:effectLst/>
                        </a:rPr>
                        <a:t>ORIENTACION EN LIDERAZGO </a:t>
                      </a:r>
                      <a:endParaRPr lang="es-MX" sz="1400" b="1" i="0" u="none" strike="noStrike" dirty="0">
                        <a:solidFill>
                          <a:schemeClr val="bg1"/>
                        </a:solidFill>
                        <a:effectLst/>
                        <a:latin typeface="Arial Narrow"/>
                      </a:endParaRPr>
                    </a:p>
                  </a:txBody>
                  <a:tcPr marL="9525" marR="9525" marT="9525" marB="0" anchor="ctr">
                    <a:solidFill>
                      <a:srgbClr val="002060"/>
                    </a:solidFill>
                  </a:tcPr>
                </a:tc>
              </a:tr>
              <a:tr h="279838">
                <a:tc>
                  <a:txBody>
                    <a:bodyPr/>
                    <a:lstStyle/>
                    <a:p>
                      <a:pPr algn="ctr" fontAlgn="ctr"/>
                      <a:r>
                        <a:rPr lang="es-MX" sz="1400" u="none" strike="noStrike">
                          <a:effectLst/>
                        </a:rPr>
                        <a:t>CU187</a:t>
                      </a:r>
                      <a:endParaRPr lang="es-MX" sz="14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ALTA DIRECCION</a:t>
                      </a:r>
                      <a:endParaRPr lang="es-MX" sz="1400" b="0" i="0" u="none" strike="noStrike">
                        <a:solidFill>
                          <a:srgbClr val="000000"/>
                        </a:solidFill>
                        <a:effectLst/>
                        <a:latin typeface="Arial Narrow"/>
                      </a:endParaRPr>
                    </a:p>
                  </a:txBody>
                  <a:tcPr marL="9525" marR="9525" marT="9525" marB="0" anchor="ctr"/>
                </a:tc>
              </a:tr>
              <a:tr h="279838">
                <a:tc>
                  <a:txBody>
                    <a:bodyPr/>
                    <a:lstStyle/>
                    <a:p>
                      <a:pPr algn="ctr" fontAlgn="ctr"/>
                      <a:r>
                        <a:rPr lang="es-MX" sz="1400" u="none" strike="noStrike">
                          <a:effectLst/>
                        </a:rPr>
                        <a:t>CU188</a:t>
                      </a:r>
                      <a:endParaRPr lang="es-MX" sz="14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dirty="0">
                          <a:effectLst/>
                        </a:rPr>
                        <a:t>ANALISIS DE LAS ORGANIZACIONES</a:t>
                      </a:r>
                      <a:endParaRPr lang="es-MX" sz="1400" b="0" i="0" u="none" strike="noStrike" dirty="0">
                        <a:solidFill>
                          <a:srgbClr val="000000"/>
                        </a:solidFill>
                        <a:effectLst/>
                        <a:latin typeface="Arial Narrow"/>
                      </a:endParaRPr>
                    </a:p>
                  </a:txBody>
                  <a:tcPr marL="9525" marR="9525" marT="9525" marB="0" anchor="ctr"/>
                </a:tc>
              </a:tr>
              <a:tr h="279838">
                <a:tc>
                  <a:txBody>
                    <a:bodyPr/>
                    <a:lstStyle/>
                    <a:p>
                      <a:pPr algn="ctr" fontAlgn="ctr"/>
                      <a:r>
                        <a:rPr lang="es-MX" sz="1400" u="none" strike="noStrike">
                          <a:effectLst/>
                        </a:rPr>
                        <a:t>CU245</a:t>
                      </a:r>
                      <a:endParaRPr lang="es-MX" sz="1400" b="0" i="0" u="none" strike="noStrike">
                        <a:solidFill>
                          <a:srgbClr val="000000"/>
                        </a:solidFill>
                        <a:effectLst/>
                        <a:latin typeface="Arial Narrow"/>
                      </a:endParaRPr>
                    </a:p>
                  </a:txBody>
                  <a:tcPr marL="9525" marR="9525" marT="9525" marB="0" anchor="ctr"/>
                </a:tc>
                <a:tc>
                  <a:txBody>
                    <a:bodyPr/>
                    <a:lstStyle/>
                    <a:p>
                      <a:pPr algn="l" fontAlgn="ctr"/>
                      <a:r>
                        <a:rPr lang="es-MX" sz="1400" u="none" strike="noStrike">
                          <a:effectLst/>
                        </a:rPr>
                        <a:t>FACULTAMIENTO Y DESARROLLO DE TALENTO</a:t>
                      </a:r>
                      <a:endParaRPr lang="es-MX" sz="1400" b="0" i="0" u="none" strike="noStrike">
                        <a:solidFill>
                          <a:srgbClr val="000000"/>
                        </a:solidFill>
                        <a:effectLst/>
                        <a:latin typeface="Arial Narrow"/>
                      </a:endParaRPr>
                    </a:p>
                  </a:txBody>
                  <a:tcPr marL="9525" marR="9525" marT="9525" marB="0" anchor="ctr"/>
                </a:tc>
              </a:tr>
              <a:tr h="279838">
                <a:tc>
                  <a:txBody>
                    <a:bodyPr/>
                    <a:lstStyle/>
                    <a:p>
                      <a:pPr algn="ctr" fontAlgn="ctr"/>
                      <a:r>
                        <a:rPr lang="es-MX" sz="1400" u="none" strike="noStrike" dirty="0">
                          <a:solidFill>
                            <a:schemeClr val="bg1"/>
                          </a:solidFill>
                          <a:effectLst/>
                        </a:rPr>
                        <a:t> </a:t>
                      </a:r>
                      <a:endParaRPr lang="es-MX" sz="14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l" fontAlgn="ctr"/>
                      <a:r>
                        <a:rPr lang="es-MX" sz="1400" u="none" strike="noStrike" dirty="0">
                          <a:solidFill>
                            <a:schemeClr val="bg1"/>
                          </a:solidFill>
                          <a:effectLst/>
                        </a:rPr>
                        <a:t>ORIENTACION EN DESARROLLO TURISTICO</a:t>
                      </a:r>
                      <a:endParaRPr lang="es-MX" sz="1400" b="1" i="0" u="none" strike="noStrike" dirty="0">
                        <a:solidFill>
                          <a:schemeClr val="bg1"/>
                        </a:solidFill>
                        <a:effectLst/>
                        <a:latin typeface="Arial Narrow"/>
                      </a:endParaRPr>
                    </a:p>
                  </a:txBody>
                  <a:tcPr marL="9525" marR="9525" marT="9525" marB="0" anchor="ctr">
                    <a:solidFill>
                      <a:srgbClr val="002060"/>
                    </a:solidFill>
                  </a:tcPr>
                </a:tc>
              </a:tr>
              <a:tr h="279838">
                <a:tc>
                  <a:txBody>
                    <a:bodyPr/>
                    <a:lstStyle/>
                    <a:p>
                      <a:pPr algn="ctr" fontAlgn="ctr"/>
                      <a:r>
                        <a:rPr lang="es-MX" sz="1400" u="none" strike="noStrike">
                          <a:effectLst/>
                        </a:rPr>
                        <a:t>CU193</a:t>
                      </a:r>
                      <a:endParaRPr lang="es-MX" sz="14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ANALISIS TURISTICO Y SOCIOECONOMICO</a:t>
                      </a:r>
                      <a:endParaRPr lang="es-MX" sz="1400" b="0" i="0" u="none" strike="noStrike">
                        <a:solidFill>
                          <a:srgbClr val="000000"/>
                        </a:solidFill>
                        <a:effectLst/>
                        <a:latin typeface="Arial Narrow"/>
                      </a:endParaRPr>
                    </a:p>
                  </a:txBody>
                  <a:tcPr marL="9525" marR="9525" marT="9525" marB="0" anchor="ctr"/>
                </a:tc>
              </a:tr>
              <a:tr h="279838">
                <a:tc>
                  <a:txBody>
                    <a:bodyPr/>
                    <a:lstStyle/>
                    <a:p>
                      <a:pPr algn="ctr" fontAlgn="ctr"/>
                      <a:r>
                        <a:rPr lang="es-MX" sz="1400" u="none" strike="noStrike">
                          <a:effectLst/>
                        </a:rPr>
                        <a:t>CU247</a:t>
                      </a:r>
                      <a:endParaRPr lang="es-MX" sz="1400" b="0" i="0" u="none" strike="noStrike">
                        <a:solidFill>
                          <a:srgbClr val="000000"/>
                        </a:solidFill>
                        <a:effectLst/>
                        <a:latin typeface="Arial Narrow"/>
                      </a:endParaRPr>
                    </a:p>
                  </a:txBody>
                  <a:tcPr marL="9525" marR="9525" marT="9525" marB="0" anchor="ctr"/>
                </a:tc>
                <a:tc>
                  <a:txBody>
                    <a:bodyPr/>
                    <a:lstStyle/>
                    <a:p>
                      <a:pPr algn="l" fontAlgn="ctr"/>
                      <a:r>
                        <a:rPr lang="es-MX" sz="1400" u="none" strike="noStrike">
                          <a:effectLst/>
                        </a:rPr>
                        <a:t>DESARROLLO DEL TURISMO SOCIAL</a:t>
                      </a:r>
                      <a:endParaRPr lang="es-MX" sz="1400" b="0" i="0" u="none" strike="noStrike">
                        <a:solidFill>
                          <a:srgbClr val="000000"/>
                        </a:solidFill>
                        <a:effectLst/>
                        <a:latin typeface="Arial Narrow"/>
                      </a:endParaRPr>
                    </a:p>
                  </a:txBody>
                  <a:tcPr marL="9525" marR="9525" marT="9525" marB="0" anchor="ctr"/>
                </a:tc>
              </a:tr>
              <a:tr h="279838">
                <a:tc>
                  <a:txBody>
                    <a:bodyPr/>
                    <a:lstStyle/>
                    <a:p>
                      <a:pPr algn="ctr" fontAlgn="ctr"/>
                      <a:r>
                        <a:rPr lang="es-MX" sz="1400" u="none" strike="noStrike">
                          <a:effectLst/>
                        </a:rPr>
                        <a:t>CU195</a:t>
                      </a:r>
                      <a:endParaRPr lang="es-MX" sz="14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PLANEACION ESTRATEGICA EN LOS DESTINOS TURISTICOS</a:t>
                      </a:r>
                      <a:endParaRPr lang="es-MX" sz="1400" b="0" i="0" u="none" strike="noStrike">
                        <a:solidFill>
                          <a:srgbClr val="000000"/>
                        </a:solidFill>
                        <a:effectLst/>
                        <a:latin typeface="Arial Narrow"/>
                      </a:endParaRPr>
                    </a:p>
                  </a:txBody>
                  <a:tcPr marL="9525" marR="9525" marT="9525" marB="0" anchor="ctr"/>
                </a:tc>
              </a:tr>
              <a:tr h="279838">
                <a:tc>
                  <a:txBody>
                    <a:bodyPr/>
                    <a:lstStyle/>
                    <a:p>
                      <a:pPr algn="ctr" fontAlgn="ctr"/>
                      <a:r>
                        <a:rPr lang="es-MX" sz="1400" u="none" strike="noStrike" dirty="0">
                          <a:solidFill>
                            <a:schemeClr val="bg1"/>
                          </a:solidFill>
                          <a:effectLst/>
                        </a:rPr>
                        <a:t> </a:t>
                      </a:r>
                      <a:endParaRPr lang="es-MX" sz="14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l" fontAlgn="ctr"/>
                      <a:r>
                        <a:rPr lang="es-MX" sz="1400" u="none" strike="noStrike" dirty="0">
                          <a:solidFill>
                            <a:schemeClr val="bg1"/>
                          </a:solidFill>
                          <a:effectLst/>
                        </a:rPr>
                        <a:t>ORIENTACION EN SOFTWARE </a:t>
                      </a:r>
                      <a:endParaRPr lang="es-MX" sz="1400" b="1" i="0" u="none" strike="noStrike" dirty="0">
                        <a:solidFill>
                          <a:schemeClr val="bg1"/>
                        </a:solidFill>
                        <a:effectLst/>
                        <a:latin typeface="Arial Narrow"/>
                      </a:endParaRPr>
                    </a:p>
                  </a:txBody>
                  <a:tcPr marL="9525" marR="9525" marT="9525" marB="0" anchor="ctr">
                    <a:solidFill>
                      <a:srgbClr val="002060"/>
                    </a:solidFill>
                  </a:tcPr>
                </a:tc>
              </a:tr>
              <a:tr h="279838">
                <a:tc>
                  <a:txBody>
                    <a:bodyPr/>
                    <a:lstStyle/>
                    <a:p>
                      <a:pPr algn="ctr" fontAlgn="ctr"/>
                      <a:r>
                        <a:rPr lang="es-MX" sz="1400" u="none" strike="noStrike">
                          <a:effectLst/>
                        </a:rPr>
                        <a:t>CU217</a:t>
                      </a:r>
                      <a:endParaRPr lang="es-MX" sz="14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EXCEL I</a:t>
                      </a:r>
                      <a:endParaRPr lang="es-MX" sz="1400" b="0" i="0" u="none" strike="noStrike">
                        <a:solidFill>
                          <a:srgbClr val="000000"/>
                        </a:solidFill>
                        <a:effectLst/>
                        <a:latin typeface="Arial Narrow"/>
                      </a:endParaRPr>
                    </a:p>
                  </a:txBody>
                  <a:tcPr marL="9525" marR="9525" marT="9525" marB="0" anchor="ctr"/>
                </a:tc>
              </a:tr>
              <a:tr h="279838">
                <a:tc>
                  <a:txBody>
                    <a:bodyPr/>
                    <a:lstStyle/>
                    <a:p>
                      <a:pPr algn="ctr" fontAlgn="ctr"/>
                      <a:r>
                        <a:rPr lang="es-MX" sz="1400" u="none" strike="noStrike">
                          <a:effectLst/>
                        </a:rPr>
                        <a:t>CU254</a:t>
                      </a:r>
                      <a:endParaRPr lang="es-MX" sz="1400" b="0" i="0" u="none" strike="noStrike">
                        <a:solidFill>
                          <a:srgbClr val="000000"/>
                        </a:solidFill>
                        <a:effectLst/>
                        <a:latin typeface="Arial Narrow"/>
                      </a:endParaRPr>
                    </a:p>
                  </a:txBody>
                  <a:tcPr marL="9525" marR="9525" marT="9525" marB="0" anchor="ctr"/>
                </a:tc>
                <a:tc>
                  <a:txBody>
                    <a:bodyPr/>
                    <a:lstStyle/>
                    <a:p>
                      <a:pPr algn="l" fontAlgn="ctr"/>
                      <a:r>
                        <a:rPr lang="es-MX" sz="1400" u="none" strike="noStrike">
                          <a:effectLst/>
                        </a:rPr>
                        <a:t>EXCEL AVANZADO</a:t>
                      </a:r>
                      <a:endParaRPr lang="es-MX" sz="1400" b="0" i="0" u="none" strike="noStrike">
                        <a:solidFill>
                          <a:srgbClr val="000000"/>
                        </a:solidFill>
                        <a:effectLst/>
                        <a:latin typeface="Arial Narrow"/>
                      </a:endParaRPr>
                    </a:p>
                  </a:txBody>
                  <a:tcPr marL="9525" marR="9525" marT="9525" marB="0" anchor="ctr"/>
                </a:tc>
              </a:tr>
              <a:tr h="279838">
                <a:tc>
                  <a:txBody>
                    <a:bodyPr/>
                    <a:lstStyle/>
                    <a:p>
                      <a:pPr algn="ctr" fontAlgn="ctr"/>
                      <a:r>
                        <a:rPr lang="es-MX" sz="1400" u="none" strike="noStrike">
                          <a:effectLst/>
                        </a:rPr>
                        <a:t>CU219</a:t>
                      </a:r>
                      <a:endParaRPr lang="es-MX" sz="14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dirty="0">
                          <a:effectLst/>
                        </a:rPr>
                        <a:t>PROGRAMACION EN EXCEL</a:t>
                      </a:r>
                      <a:endParaRPr lang="es-MX" sz="1400" b="0" i="0" u="none" strike="noStrike" dirty="0">
                        <a:solidFill>
                          <a:srgbClr val="000000"/>
                        </a:solidFill>
                        <a:effectLst/>
                        <a:latin typeface="Arial Narrow"/>
                      </a:endParaRPr>
                    </a:p>
                  </a:txBody>
                  <a:tcPr marL="9525" marR="9525" marT="9525" marB="0" anchor="ctr"/>
                </a:tc>
              </a:tr>
            </a:tbl>
          </a:graphicData>
        </a:graphic>
      </p:graphicFrame>
    </p:spTree>
    <p:extLst>
      <p:ext uri="{BB962C8B-B14F-4D97-AF65-F5344CB8AC3E}">
        <p14:creationId xmlns:p14="http://schemas.microsoft.com/office/powerpoint/2010/main" val="646100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48599"/>
            <a:ext cx="12192000" cy="6809401"/>
            <a:chOff x="0" y="48599"/>
            <a:chExt cx="12192000" cy="6809401"/>
          </a:xfrm>
        </p:grpSpPr>
        <p:sp>
          <p:nvSpPr>
            <p:cNvPr id="5"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ORIENTACIONES: OPTATIVO ABIERTO</a:t>
              </a:r>
              <a:endParaRPr sz="2800" b="1" i="0" u="none" strike="noStrike" cap="none" dirty="0">
                <a:solidFill>
                  <a:schemeClr val="lt1"/>
                </a:solidFill>
                <a:latin typeface="Avenir"/>
                <a:ea typeface="Avenir"/>
                <a:cs typeface="Avenir"/>
                <a:sym typeface="Avenir"/>
              </a:endParaRPr>
            </a:p>
          </p:txBody>
        </p:sp>
        <p:sp>
          <p:nvSpPr>
            <p:cNvPr id="6"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7" name="Google Shape;110;p2"/>
            <p:cNvPicPr preferRelativeResize="0"/>
            <p:nvPr/>
          </p:nvPicPr>
          <p:blipFill rotWithShape="1">
            <a:blip r:embed="rId2">
              <a:alphaModFix/>
            </a:blip>
            <a:srcRect/>
            <a:stretch/>
          </p:blipFill>
          <p:spPr>
            <a:xfrm>
              <a:off x="409404" y="334212"/>
              <a:ext cx="921218" cy="528614"/>
            </a:xfrm>
            <a:prstGeom prst="rect">
              <a:avLst/>
            </a:prstGeom>
            <a:noFill/>
            <a:ln>
              <a:noFill/>
            </a:ln>
          </p:spPr>
        </p:pic>
        <p:sp>
          <p:nvSpPr>
            <p:cNvPr id="8"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11"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 name="Google Shape;115;p2"/>
            <p:cNvPicPr preferRelativeResize="0"/>
            <p:nvPr/>
          </p:nvPicPr>
          <p:blipFill rotWithShape="1">
            <a:blip r:embed="rId3">
              <a:alphaModFix/>
            </a:blip>
            <a:srcRect/>
            <a:stretch/>
          </p:blipFill>
          <p:spPr>
            <a:xfrm>
              <a:off x="361062" y="6280856"/>
              <a:ext cx="1407816" cy="466668"/>
            </a:xfrm>
            <a:prstGeom prst="rect">
              <a:avLst/>
            </a:prstGeom>
            <a:noFill/>
            <a:ln>
              <a:noFill/>
            </a:ln>
          </p:spPr>
        </p:pic>
        <p:sp>
          <p:nvSpPr>
            <p:cNvPr id="13"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14" name="Google Shape;117;p2"/>
            <p:cNvPicPr preferRelativeResize="0"/>
            <p:nvPr/>
          </p:nvPicPr>
          <p:blipFill rotWithShape="1">
            <a:blip r:embed="rId4">
              <a:alphaModFix/>
            </a:blip>
            <a:srcRect l="15814"/>
            <a:stretch/>
          </p:blipFill>
          <p:spPr>
            <a:xfrm>
              <a:off x="1759480" y="6327587"/>
              <a:ext cx="1271993" cy="371486"/>
            </a:xfrm>
            <a:prstGeom prst="rect">
              <a:avLst/>
            </a:prstGeom>
            <a:noFill/>
            <a:ln>
              <a:noFill/>
            </a:ln>
          </p:spPr>
        </p:pic>
        <p:sp>
          <p:nvSpPr>
            <p:cNvPr id="15"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aphicFrame>
        <p:nvGraphicFramePr>
          <p:cNvPr id="17" name="16 Tabla"/>
          <p:cNvGraphicFramePr>
            <a:graphicFrameLocks noGrp="1"/>
          </p:cNvGraphicFramePr>
          <p:nvPr>
            <p:extLst>
              <p:ext uri="{D42A27DB-BD31-4B8C-83A1-F6EECF244321}">
                <p14:modId xmlns:p14="http://schemas.microsoft.com/office/powerpoint/2010/main" val="3628535427"/>
              </p:ext>
            </p:extLst>
          </p:nvPr>
        </p:nvGraphicFramePr>
        <p:xfrm>
          <a:off x="1330621" y="1560793"/>
          <a:ext cx="9405695" cy="4303978"/>
        </p:xfrm>
        <a:graphic>
          <a:graphicData uri="http://schemas.openxmlformats.org/drawingml/2006/table">
            <a:tbl>
              <a:tblPr>
                <a:tableStyleId>{16E49812-35AC-4C51-8ACF-F0DE45B715C4}</a:tableStyleId>
              </a:tblPr>
              <a:tblGrid>
                <a:gridCol w="1546142"/>
                <a:gridCol w="7859553"/>
              </a:tblGrid>
              <a:tr h="307427">
                <a:tc>
                  <a:txBody>
                    <a:bodyPr/>
                    <a:lstStyle/>
                    <a:p>
                      <a:pPr algn="ctr" fontAlgn="ctr"/>
                      <a:r>
                        <a:rPr lang="es-MX" sz="1400" u="none" strike="noStrike" dirty="0">
                          <a:solidFill>
                            <a:schemeClr val="bg1"/>
                          </a:solidFill>
                          <a:effectLst/>
                        </a:rPr>
                        <a:t> </a:t>
                      </a:r>
                      <a:endParaRPr lang="es-MX" sz="14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l" fontAlgn="ctr"/>
                      <a:r>
                        <a:rPr lang="es-MX" sz="1400" u="none" strike="noStrike" dirty="0">
                          <a:solidFill>
                            <a:schemeClr val="bg1"/>
                          </a:solidFill>
                          <a:effectLst/>
                        </a:rPr>
                        <a:t>ORIENTACION EN DISEÑO GRAFICO</a:t>
                      </a:r>
                      <a:endParaRPr lang="es-MX" sz="1400" b="1" i="0" u="none" strike="noStrike" dirty="0">
                        <a:solidFill>
                          <a:schemeClr val="bg1"/>
                        </a:solidFill>
                        <a:effectLst/>
                        <a:latin typeface="Arial Narrow"/>
                      </a:endParaRPr>
                    </a:p>
                  </a:txBody>
                  <a:tcPr marL="9525" marR="9525" marT="9525" marB="0" anchor="ctr">
                    <a:solidFill>
                      <a:srgbClr val="002060"/>
                    </a:solidFill>
                  </a:tcPr>
                </a:tc>
              </a:tr>
              <a:tr h="307427">
                <a:tc>
                  <a:txBody>
                    <a:bodyPr/>
                    <a:lstStyle/>
                    <a:p>
                      <a:pPr algn="ctr" fontAlgn="ctr"/>
                      <a:r>
                        <a:rPr lang="es-MX" sz="1400" u="none" strike="noStrike">
                          <a:effectLst/>
                        </a:rPr>
                        <a:t>CU220</a:t>
                      </a:r>
                      <a:endParaRPr lang="es-MX" sz="14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SOFTWARE PARA DISEÑO GRAFICO</a:t>
                      </a:r>
                      <a:endParaRPr lang="es-MX" sz="1400" b="0" i="0" u="none" strike="noStrike">
                        <a:solidFill>
                          <a:srgbClr val="000000"/>
                        </a:solidFill>
                        <a:effectLst/>
                        <a:latin typeface="Arial Narrow"/>
                      </a:endParaRPr>
                    </a:p>
                  </a:txBody>
                  <a:tcPr marL="9525" marR="9525" marT="9525" marB="0" anchor="ctr"/>
                </a:tc>
              </a:tr>
              <a:tr h="307427">
                <a:tc>
                  <a:txBody>
                    <a:bodyPr/>
                    <a:lstStyle/>
                    <a:p>
                      <a:pPr algn="ctr" fontAlgn="ctr"/>
                      <a:r>
                        <a:rPr lang="es-MX" sz="1400" u="none" strike="noStrike">
                          <a:effectLst/>
                        </a:rPr>
                        <a:t>CU221</a:t>
                      </a:r>
                      <a:endParaRPr lang="es-MX" sz="14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EDICION DE VIDEO DIGITAL</a:t>
                      </a:r>
                      <a:endParaRPr lang="es-MX" sz="1400" b="0" i="0" u="none" strike="noStrike">
                        <a:solidFill>
                          <a:srgbClr val="000000"/>
                        </a:solidFill>
                        <a:effectLst/>
                        <a:latin typeface="Arial Narrow"/>
                      </a:endParaRPr>
                    </a:p>
                  </a:txBody>
                  <a:tcPr marL="9525" marR="9525" marT="9525" marB="0" anchor="ctr"/>
                </a:tc>
              </a:tr>
              <a:tr h="307427">
                <a:tc>
                  <a:txBody>
                    <a:bodyPr/>
                    <a:lstStyle/>
                    <a:p>
                      <a:pPr algn="ctr" fontAlgn="ctr"/>
                      <a:r>
                        <a:rPr lang="es-MX" sz="1400" u="none" strike="noStrike">
                          <a:effectLst/>
                        </a:rPr>
                        <a:t>CU222</a:t>
                      </a:r>
                      <a:endParaRPr lang="es-MX" sz="1400" b="1" i="0" u="none" strike="noStrike">
                        <a:solidFill>
                          <a:srgbClr val="FF0000"/>
                        </a:solidFill>
                        <a:effectLst/>
                        <a:latin typeface="Arial Narrow"/>
                      </a:endParaRPr>
                    </a:p>
                  </a:txBody>
                  <a:tcPr marL="9525" marR="9525" marT="9525" marB="0" anchor="ctr"/>
                </a:tc>
                <a:tc>
                  <a:txBody>
                    <a:bodyPr/>
                    <a:lstStyle/>
                    <a:p>
                      <a:pPr algn="l" fontAlgn="ctr"/>
                      <a:r>
                        <a:rPr lang="es-MX" sz="1400" u="none" strike="noStrike">
                          <a:effectLst/>
                        </a:rPr>
                        <a:t>CREATIVIDAD Y DESARROLLO MULTIMEDIA</a:t>
                      </a:r>
                      <a:endParaRPr lang="es-MX" sz="1400" b="0" i="0" u="none" strike="noStrike">
                        <a:solidFill>
                          <a:srgbClr val="000000"/>
                        </a:solidFill>
                        <a:effectLst/>
                        <a:latin typeface="Arial Narrow"/>
                      </a:endParaRPr>
                    </a:p>
                  </a:txBody>
                  <a:tcPr marL="9525" marR="9525" marT="9525" marB="0" anchor="ctr"/>
                </a:tc>
              </a:tr>
              <a:tr h="307427">
                <a:tc>
                  <a:txBody>
                    <a:bodyPr/>
                    <a:lstStyle/>
                    <a:p>
                      <a:pPr algn="ctr" fontAlgn="ctr"/>
                      <a:r>
                        <a:rPr lang="es-MX" sz="1400" u="none" strike="noStrike" dirty="0">
                          <a:solidFill>
                            <a:schemeClr val="bg1"/>
                          </a:solidFill>
                          <a:effectLst/>
                        </a:rPr>
                        <a:t> </a:t>
                      </a:r>
                      <a:endParaRPr lang="es-MX" sz="14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l" fontAlgn="ctr"/>
                      <a:r>
                        <a:rPr lang="es-MX" sz="1400" u="none" strike="noStrike" dirty="0">
                          <a:solidFill>
                            <a:schemeClr val="bg1"/>
                          </a:solidFill>
                          <a:effectLst/>
                        </a:rPr>
                        <a:t>ORIENTACION EN TOPICOS SELECTOS</a:t>
                      </a:r>
                      <a:endParaRPr lang="es-MX" sz="1400" b="1" i="0" u="none" strike="noStrike" dirty="0">
                        <a:solidFill>
                          <a:schemeClr val="bg1"/>
                        </a:solidFill>
                        <a:effectLst/>
                        <a:latin typeface="Arial Narrow"/>
                      </a:endParaRPr>
                    </a:p>
                  </a:txBody>
                  <a:tcPr marL="9525" marR="9525" marT="9525" marB="0" anchor="ctr">
                    <a:solidFill>
                      <a:srgbClr val="002060"/>
                    </a:solidFill>
                  </a:tcPr>
                </a:tc>
              </a:tr>
              <a:tr h="307427">
                <a:tc>
                  <a:txBody>
                    <a:bodyPr/>
                    <a:lstStyle/>
                    <a:p>
                      <a:pPr algn="ctr" fontAlgn="ctr"/>
                      <a:r>
                        <a:rPr lang="es-MX" sz="1400" u="none" strike="noStrike">
                          <a:effectLst/>
                        </a:rPr>
                        <a:t>CU261</a:t>
                      </a:r>
                      <a:endParaRPr lang="es-MX" sz="1400" b="0" i="0" u="none" strike="noStrike">
                        <a:solidFill>
                          <a:srgbClr val="000000"/>
                        </a:solidFill>
                        <a:effectLst/>
                        <a:latin typeface="Arial Narrow"/>
                      </a:endParaRPr>
                    </a:p>
                  </a:txBody>
                  <a:tcPr marL="9525" marR="9525" marT="9525" marB="0" anchor="ctr"/>
                </a:tc>
                <a:tc>
                  <a:txBody>
                    <a:bodyPr/>
                    <a:lstStyle/>
                    <a:p>
                      <a:pPr algn="l" fontAlgn="ctr"/>
                      <a:r>
                        <a:rPr lang="es-MX" sz="1400" u="none" strike="noStrike">
                          <a:effectLst/>
                        </a:rPr>
                        <a:t>TOPICOS SELECTOS I</a:t>
                      </a:r>
                      <a:endParaRPr lang="es-MX" sz="1400" b="0" i="0" u="none" strike="noStrike">
                        <a:solidFill>
                          <a:srgbClr val="000000"/>
                        </a:solidFill>
                        <a:effectLst/>
                        <a:latin typeface="Arial Narrow"/>
                      </a:endParaRPr>
                    </a:p>
                  </a:txBody>
                  <a:tcPr marL="9525" marR="9525" marT="9525" marB="0" anchor="ctr"/>
                </a:tc>
              </a:tr>
              <a:tr h="307427">
                <a:tc>
                  <a:txBody>
                    <a:bodyPr/>
                    <a:lstStyle/>
                    <a:p>
                      <a:pPr algn="ctr" fontAlgn="ctr"/>
                      <a:r>
                        <a:rPr lang="es-MX" sz="1400" u="none" strike="noStrike">
                          <a:effectLst/>
                        </a:rPr>
                        <a:t>CU262</a:t>
                      </a:r>
                      <a:endParaRPr lang="es-MX" sz="1400" b="0" i="0" u="none" strike="noStrike">
                        <a:solidFill>
                          <a:srgbClr val="000000"/>
                        </a:solidFill>
                        <a:effectLst/>
                        <a:latin typeface="Arial Narrow"/>
                      </a:endParaRPr>
                    </a:p>
                  </a:txBody>
                  <a:tcPr marL="9525" marR="9525" marT="9525" marB="0" anchor="ctr"/>
                </a:tc>
                <a:tc>
                  <a:txBody>
                    <a:bodyPr/>
                    <a:lstStyle/>
                    <a:p>
                      <a:pPr algn="l" fontAlgn="ctr"/>
                      <a:r>
                        <a:rPr lang="es-MX" sz="1400" u="none" strike="noStrike">
                          <a:effectLst/>
                        </a:rPr>
                        <a:t>TOPICOS SELECTOS II</a:t>
                      </a:r>
                      <a:endParaRPr lang="es-MX" sz="1400" b="0" i="0" u="none" strike="noStrike">
                        <a:solidFill>
                          <a:srgbClr val="000000"/>
                        </a:solidFill>
                        <a:effectLst/>
                        <a:latin typeface="Arial Narrow"/>
                      </a:endParaRPr>
                    </a:p>
                  </a:txBody>
                  <a:tcPr marL="9525" marR="9525" marT="9525" marB="0" anchor="ctr"/>
                </a:tc>
              </a:tr>
              <a:tr h="307427">
                <a:tc>
                  <a:txBody>
                    <a:bodyPr/>
                    <a:lstStyle/>
                    <a:p>
                      <a:pPr algn="ctr" fontAlgn="ctr"/>
                      <a:r>
                        <a:rPr lang="es-MX" sz="1400" u="none" strike="noStrike">
                          <a:effectLst/>
                        </a:rPr>
                        <a:t>CU263</a:t>
                      </a:r>
                      <a:endParaRPr lang="es-MX" sz="1400" b="0" i="0" u="none" strike="noStrike">
                        <a:solidFill>
                          <a:srgbClr val="000000"/>
                        </a:solidFill>
                        <a:effectLst/>
                        <a:latin typeface="Arial Narrow"/>
                      </a:endParaRPr>
                    </a:p>
                  </a:txBody>
                  <a:tcPr marL="9525" marR="9525" marT="9525" marB="0" anchor="ctr"/>
                </a:tc>
                <a:tc>
                  <a:txBody>
                    <a:bodyPr/>
                    <a:lstStyle/>
                    <a:p>
                      <a:pPr algn="l" fontAlgn="ctr"/>
                      <a:r>
                        <a:rPr lang="es-MX" sz="1400" u="none" strike="noStrike">
                          <a:effectLst/>
                        </a:rPr>
                        <a:t>TOPICOS SELECTOS III</a:t>
                      </a:r>
                      <a:endParaRPr lang="es-MX" sz="1400" b="0" i="0" u="none" strike="noStrike">
                        <a:solidFill>
                          <a:srgbClr val="000000"/>
                        </a:solidFill>
                        <a:effectLst/>
                        <a:latin typeface="Arial Narrow"/>
                      </a:endParaRPr>
                    </a:p>
                  </a:txBody>
                  <a:tcPr marL="9525" marR="9525" marT="9525" marB="0" anchor="ctr"/>
                </a:tc>
              </a:tr>
              <a:tr h="307427">
                <a:tc>
                  <a:txBody>
                    <a:bodyPr/>
                    <a:lstStyle/>
                    <a:p>
                      <a:pPr algn="l" fontAlgn="ctr"/>
                      <a:r>
                        <a:rPr lang="es-MX" sz="1400" u="none" strike="noStrike" dirty="0">
                          <a:solidFill>
                            <a:schemeClr val="bg1"/>
                          </a:solidFill>
                          <a:effectLst/>
                        </a:rPr>
                        <a:t> </a:t>
                      </a:r>
                      <a:endParaRPr lang="es-MX" sz="1400" b="1" i="0" u="none" strike="noStrike" dirty="0">
                        <a:solidFill>
                          <a:schemeClr val="bg1"/>
                        </a:solidFill>
                        <a:effectLst/>
                        <a:latin typeface="Arial Narrow"/>
                      </a:endParaRPr>
                    </a:p>
                  </a:txBody>
                  <a:tcPr marL="9525" marR="9525" marT="9525" marB="0" anchor="ctr">
                    <a:solidFill>
                      <a:srgbClr val="002060"/>
                    </a:solidFill>
                  </a:tcPr>
                </a:tc>
                <a:tc>
                  <a:txBody>
                    <a:bodyPr/>
                    <a:lstStyle/>
                    <a:p>
                      <a:pPr algn="l" fontAlgn="ctr"/>
                      <a:r>
                        <a:rPr lang="es-MX" sz="1400" u="none" strike="noStrike" dirty="0">
                          <a:solidFill>
                            <a:schemeClr val="bg1"/>
                          </a:solidFill>
                          <a:effectLst/>
                        </a:rPr>
                        <a:t>ORIENTACION EN ECONOMÍA DE LOS ENERGÉTICOS</a:t>
                      </a:r>
                      <a:endParaRPr lang="es-MX" sz="1400" b="0" i="0" u="none" strike="noStrike" dirty="0">
                        <a:solidFill>
                          <a:schemeClr val="bg1"/>
                        </a:solidFill>
                        <a:effectLst/>
                        <a:latin typeface="Arial Narrow"/>
                      </a:endParaRPr>
                    </a:p>
                  </a:txBody>
                  <a:tcPr marL="9525" marR="9525" marT="9525" marB="0" anchor="ctr">
                    <a:solidFill>
                      <a:srgbClr val="002060"/>
                    </a:solidFill>
                  </a:tcPr>
                </a:tc>
              </a:tr>
              <a:tr h="307427">
                <a:tc>
                  <a:txBody>
                    <a:bodyPr/>
                    <a:lstStyle/>
                    <a:p>
                      <a:pPr algn="ctr" fontAlgn="ctr"/>
                      <a:r>
                        <a:rPr lang="es-MX" sz="1400" u="none" strike="noStrike">
                          <a:effectLst/>
                        </a:rPr>
                        <a:t>CU226</a:t>
                      </a:r>
                      <a:endParaRPr lang="es-MX" sz="1400" b="1" i="0" u="none" strike="noStrike">
                        <a:solidFill>
                          <a:srgbClr val="00B050"/>
                        </a:solidFill>
                        <a:effectLst/>
                        <a:latin typeface="Arial Narrow"/>
                      </a:endParaRPr>
                    </a:p>
                  </a:txBody>
                  <a:tcPr marL="9525" marR="9525" marT="9525" marB="0" anchor="ctr"/>
                </a:tc>
                <a:tc>
                  <a:txBody>
                    <a:bodyPr/>
                    <a:lstStyle/>
                    <a:p>
                      <a:pPr algn="l" fontAlgn="ctr"/>
                      <a:r>
                        <a:rPr lang="es-MX" sz="1400" u="none" strike="noStrike">
                          <a:effectLst/>
                        </a:rPr>
                        <a:t>ECONOMIA Y ENERGIA DE FUENTES NO RENOVABLES</a:t>
                      </a:r>
                      <a:endParaRPr lang="es-MX" sz="1400" b="0" i="0" u="none" strike="noStrike">
                        <a:solidFill>
                          <a:srgbClr val="000000"/>
                        </a:solidFill>
                        <a:effectLst/>
                        <a:latin typeface="Arial Narrow"/>
                      </a:endParaRPr>
                    </a:p>
                  </a:txBody>
                  <a:tcPr marL="9525" marR="9525" marT="9525" marB="0" anchor="ctr"/>
                </a:tc>
              </a:tr>
              <a:tr h="307427">
                <a:tc>
                  <a:txBody>
                    <a:bodyPr/>
                    <a:lstStyle/>
                    <a:p>
                      <a:pPr algn="ctr" fontAlgn="ctr"/>
                      <a:r>
                        <a:rPr lang="es-MX" sz="1400" u="none" strike="noStrike">
                          <a:effectLst/>
                        </a:rPr>
                        <a:t>CU227</a:t>
                      </a:r>
                      <a:endParaRPr lang="es-MX" sz="1400" b="1" i="0" u="none" strike="noStrike">
                        <a:solidFill>
                          <a:srgbClr val="00B050"/>
                        </a:solidFill>
                        <a:effectLst/>
                        <a:latin typeface="Arial Narrow"/>
                      </a:endParaRPr>
                    </a:p>
                  </a:txBody>
                  <a:tcPr marL="9525" marR="9525" marT="9525" marB="0" anchor="ctr"/>
                </a:tc>
                <a:tc>
                  <a:txBody>
                    <a:bodyPr/>
                    <a:lstStyle/>
                    <a:p>
                      <a:pPr algn="l" fontAlgn="ctr"/>
                      <a:r>
                        <a:rPr lang="es-MX" sz="1400" u="none" strike="noStrike">
                          <a:effectLst/>
                        </a:rPr>
                        <a:t>ECONOMIA Y ENERGIA DE FUENTES RENOVABLES</a:t>
                      </a:r>
                      <a:endParaRPr lang="es-MX" sz="1400" b="0" i="0" u="none" strike="noStrike">
                        <a:solidFill>
                          <a:srgbClr val="000000"/>
                        </a:solidFill>
                        <a:effectLst/>
                        <a:latin typeface="Arial Narrow"/>
                      </a:endParaRPr>
                    </a:p>
                  </a:txBody>
                  <a:tcPr marL="9525" marR="9525" marT="9525" marB="0" anchor="ctr"/>
                </a:tc>
              </a:tr>
              <a:tr h="307427">
                <a:tc>
                  <a:txBody>
                    <a:bodyPr/>
                    <a:lstStyle/>
                    <a:p>
                      <a:pPr algn="ctr" fontAlgn="ctr"/>
                      <a:r>
                        <a:rPr lang="es-MX" sz="1400" u="none" strike="noStrike">
                          <a:effectLst/>
                        </a:rPr>
                        <a:t>CU228</a:t>
                      </a:r>
                      <a:endParaRPr lang="es-MX" sz="1400" b="1" i="0" u="none" strike="noStrike">
                        <a:solidFill>
                          <a:srgbClr val="00B050"/>
                        </a:solidFill>
                        <a:effectLst/>
                        <a:latin typeface="Arial Narrow"/>
                      </a:endParaRPr>
                    </a:p>
                  </a:txBody>
                  <a:tcPr marL="9525" marR="9525" marT="9525" marB="0" anchor="ctr"/>
                </a:tc>
                <a:tc>
                  <a:txBody>
                    <a:bodyPr/>
                    <a:lstStyle/>
                    <a:p>
                      <a:pPr algn="l" fontAlgn="ctr"/>
                      <a:r>
                        <a:rPr lang="es-MX" sz="1400" u="none" strike="noStrike">
                          <a:effectLst/>
                        </a:rPr>
                        <a:t>MEXICO ANTE EL DESAFIO ENERGETICO MUNDIAL</a:t>
                      </a:r>
                      <a:endParaRPr lang="es-MX" sz="1400" b="0" i="0" u="none" strike="noStrike">
                        <a:solidFill>
                          <a:srgbClr val="000000"/>
                        </a:solidFill>
                        <a:effectLst/>
                        <a:latin typeface="Arial Narrow"/>
                      </a:endParaRPr>
                    </a:p>
                  </a:txBody>
                  <a:tcPr marL="9525" marR="9525" marT="9525" marB="0" anchor="ctr"/>
                </a:tc>
              </a:tr>
              <a:tr h="307427">
                <a:tc>
                  <a:txBody>
                    <a:bodyPr/>
                    <a:lstStyle/>
                    <a:p>
                      <a:pPr algn="ctr" fontAlgn="ctr"/>
                      <a:r>
                        <a:rPr lang="es-MX" sz="1400" u="none" strike="noStrike">
                          <a:solidFill>
                            <a:schemeClr val="bg1"/>
                          </a:solidFill>
                          <a:effectLst/>
                        </a:rPr>
                        <a:t> </a:t>
                      </a:r>
                      <a:endParaRPr lang="es-MX" sz="1400" b="0" i="0" u="none" strike="noStrike">
                        <a:solidFill>
                          <a:schemeClr val="bg1"/>
                        </a:solidFill>
                        <a:effectLst/>
                        <a:latin typeface="Arial Narrow"/>
                      </a:endParaRPr>
                    </a:p>
                  </a:txBody>
                  <a:tcPr marL="9525" marR="9525" marT="9525" marB="0" anchor="ctr">
                    <a:solidFill>
                      <a:srgbClr val="002060"/>
                    </a:solidFill>
                  </a:tcPr>
                </a:tc>
                <a:tc>
                  <a:txBody>
                    <a:bodyPr/>
                    <a:lstStyle/>
                    <a:p>
                      <a:pPr algn="l" fontAlgn="ctr"/>
                      <a:r>
                        <a:rPr lang="es-MX" sz="1400" u="none" strike="noStrike" dirty="0">
                          <a:solidFill>
                            <a:schemeClr val="bg1"/>
                          </a:solidFill>
                          <a:effectLst/>
                        </a:rPr>
                        <a:t>ORIENTACION POLITICAS PUBLICAS EN ACCION</a:t>
                      </a:r>
                      <a:endParaRPr lang="es-MX" sz="1400" b="0" i="0" u="none" strike="noStrike" dirty="0">
                        <a:solidFill>
                          <a:schemeClr val="bg1"/>
                        </a:solidFill>
                        <a:effectLst/>
                        <a:latin typeface="Arial Narrow"/>
                      </a:endParaRPr>
                    </a:p>
                  </a:txBody>
                  <a:tcPr marL="9525" marR="9525" marT="9525" marB="0" anchor="ctr">
                    <a:solidFill>
                      <a:srgbClr val="002060"/>
                    </a:solidFill>
                  </a:tcPr>
                </a:tc>
              </a:tr>
              <a:tr h="307427">
                <a:tc>
                  <a:txBody>
                    <a:bodyPr/>
                    <a:lstStyle/>
                    <a:p>
                      <a:pPr algn="ctr" fontAlgn="ctr"/>
                      <a:r>
                        <a:rPr lang="es-MX" sz="1400" u="none" strike="noStrike">
                          <a:effectLst/>
                        </a:rPr>
                        <a:t>CU272</a:t>
                      </a:r>
                      <a:endParaRPr lang="es-MX" sz="1400" b="0" i="0" u="none" strike="noStrike">
                        <a:solidFill>
                          <a:srgbClr val="000000"/>
                        </a:solidFill>
                        <a:effectLst/>
                        <a:latin typeface="Arial Narrow"/>
                      </a:endParaRPr>
                    </a:p>
                  </a:txBody>
                  <a:tcPr marL="9525" marR="9525" marT="9525" marB="0" anchor="ctr"/>
                </a:tc>
                <a:tc>
                  <a:txBody>
                    <a:bodyPr/>
                    <a:lstStyle/>
                    <a:p>
                      <a:pPr algn="l" fontAlgn="ctr"/>
                      <a:r>
                        <a:rPr lang="es-MX" sz="1400" u="none" strike="noStrike" dirty="0">
                          <a:effectLst/>
                        </a:rPr>
                        <a:t>POLITICAS PUBLICAS EN ACCION I</a:t>
                      </a:r>
                      <a:endParaRPr lang="es-MX" sz="1400" b="0" i="0" u="none" strike="noStrike" dirty="0">
                        <a:solidFill>
                          <a:srgbClr val="000000"/>
                        </a:solidFill>
                        <a:effectLst/>
                        <a:latin typeface="Arial Narrow"/>
                      </a:endParaRPr>
                    </a:p>
                  </a:txBody>
                  <a:tcPr marL="9525" marR="9525" marT="9525" marB="0" anchor="ctr"/>
                </a:tc>
              </a:tr>
            </a:tbl>
          </a:graphicData>
        </a:graphic>
      </p:graphicFrame>
    </p:spTree>
    <p:extLst>
      <p:ext uri="{BB962C8B-B14F-4D97-AF65-F5344CB8AC3E}">
        <p14:creationId xmlns:p14="http://schemas.microsoft.com/office/powerpoint/2010/main" val="3866006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7"/>
          <p:cNvSpPr txBox="1"/>
          <p:nvPr/>
        </p:nvSpPr>
        <p:spPr>
          <a:xfrm>
            <a:off x="537030" y="5028485"/>
            <a:ext cx="8820429" cy="475305"/>
          </a:xfrm>
          <a:prstGeom prst="rect">
            <a:avLst/>
          </a:prstGeom>
          <a:noFill/>
          <a:ln>
            <a:noFill/>
          </a:ln>
        </p:spPr>
        <p:txBody>
          <a:bodyPr spcFirstLastPara="1" wrap="square" lIns="85449" tIns="42726" rIns="85449" bIns="42726" anchor="t" anchorCtr="0">
            <a:noAutofit/>
          </a:bodyPr>
          <a:lstStyle/>
          <a:p>
            <a:pPr marL="337097" indent="-337097" algn="just">
              <a:buClr>
                <a:srgbClr val="17365D"/>
              </a:buClr>
              <a:buSzPts val="2300"/>
            </a:pPr>
            <a:r>
              <a:rPr lang="es-MX" sz="1600" b="1"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	</a:t>
            </a: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El estudiante que así lo desee podrá cursar las unidades de aprendizaje I, II, III, y IV con un valor de 6 créditos por unidad de aprendizaje y se ofrecerán como orientación optativa abierta en lengua extranjera complementaria a la otra orientación optativa abierta elegida.</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337097" algn="just">
              <a:spcBef>
                <a:spcPts val="405"/>
              </a:spcBef>
              <a:buClr>
                <a:schemeClr val="dk1"/>
              </a:buClr>
              <a:buSzPts val="2300"/>
            </a:pP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endParaRPr>
          </a:p>
        </p:txBody>
      </p:sp>
      <p:sp>
        <p:nvSpPr>
          <p:cNvPr id="268" name="Google Shape;268;p37"/>
          <p:cNvSpPr/>
          <p:nvPr/>
        </p:nvSpPr>
        <p:spPr>
          <a:xfrm>
            <a:off x="1569800" y="1239704"/>
            <a:ext cx="8110361" cy="357872"/>
          </a:xfrm>
          <a:prstGeom prst="rect">
            <a:avLst/>
          </a:prstGeom>
          <a:noFill/>
          <a:ln>
            <a:noFill/>
          </a:ln>
        </p:spPr>
        <p:txBody>
          <a:bodyPr spcFirstLastPara="1" wrap="square" lIns="85449" tIns="42726" rIns="85449" bIns="42726" anchor="t" anchorCtr="0">
            <a:noAutofit/>
          </a:bodyPr>
          <a:lstStyle/>
          <a:p>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Orientación </a:t>
            </a:r>
            <a:r>
              <a:rPr lang="es-MX" sz="1600" b="1" u="sng"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complementaria</a:t>
            </a: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 optativa en lengua extranjera</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p:txBody>
      </p:sp>
      <p:graphicFrame>
        <p:nvGraphicFramePr>
          <p:cNvPr id="270" name="Google Shape;270;p37"/>
          <p:cNvGraphicFramePr/>
          <p:nvPr>
            <p:extLst>
              <p:ext uri="{D42A27DB-BD31-4B8C-83A1-F6EECF244321}">
                <p14:modId xmlns:p14="http://schemas.microsoft.com/office/powerpoint/2010/main" val="998571139"/>
              </p:ext>
            </p:extLst>
          </p:nvPr>
        </p:nvGraphicFramePr>
        <p:xfrm>
          <a:off x="1771430" y="1702513"/>
          <a:ext cx="6644496" cy="2732515"/>
        </p:xfrm>
        <a:graphic>
          <a:graphicData uri="http://schemas.openxmlformats.org/drawingml/2006/table">
            <a:tbl>
              <a:tblPr>
                <a:tableStyleId>{073A0DAA-6AF3-43AB-8588-CEC1D06C72B9}</a:tableStyleId>
              </a:tblPr>
              <a:tblGrid>
                <a:gridCol w="1228588">
                  <a:extLst>
                    <a:ext uri="{9D8B030D-6E8A-4147-A177-3AD203B41FA5}">
                      <a16:colId xmlns:a16="http://schemas.microsoft.com/office/drawing/2014/main" xmlns="" val="20000"/>
                    </a:ext>
                  </a:extLst>
                </a:gridCol>
                <a:gridCol w="495463">
                  <a:extLst>
                    <a:ext uri="{9D8B030D-6E8A-4147-A177-3AD203B41FA5}">
                      <a16:colId xmlns:a16="http://schemas.microsoft.com/office/drawing/2014/main" xmlns="" val="20001"/>
                    </a:ext>
                  </a:extLst>
                </a:gridCol>
                <a:gridCol w="854251">
                  <a:extLst>
                    <a:ext uri="{9D8B030D-6E8A-4147-A177-3AD203B41FA5}">
                      <a16:colId xmlns:a16="http://schemas.microsoft.com/office/drawing/2014/main" xmlns="" val="20002"/>
                    </a:ext>
                  </a:extLst>
                </a:gridCol>
                <a:gridCol w="921552">
                  <a:extLst>
                    <a:ext uri="{9D8B030D-6E8A-4147-A177-3AD203B41FA5}">
                      <a16:colId xmlns:a16="http://schemas.microsoft.com/office/drawing/2014/main" xmlns="" val="20003"/>
                    </a:ext>
                  </a:extLst>
                </a:gridCol>
                <a:gridCol w="882023">
                  <a:extLst>
                    <a:ext uri="{9D8B030D-6E8A-4147-A177-3AD203B41FA5}">
                      <a16:colId xmlns:a16="http://schemas.microsoft.com/office/drawing/2014/main" xmlns="" val="20004"/>
                    </a:ext>
                  </a:extLst>
                </a:gridCol>
                <a:gridCol w="1056111">
                  <a:extLst>
                    <a:ext uri="{9D8B030D-6E8A-4147-A177-3AD203B41FA5}">
                      <a16:colId xmlns:a16="http://schemas.microsoft.com/office/drawing/2014/main" xmlns="" val="20005"/>
                    </a:ext>
                  </a:extLst>
                </a:gridCol>
                <a:gridCol w="1206508">
                  <a:extLst>
                    <a:ext uri="{9D8B030D-6E8A-4147-A177-3AD203B41FA5}">
                      <a16:colId xmlns:a16="http://schemas.microsoft.com/office/drawing/2014/main" xmlns="" val="20006"/>
                    </a:ext>
                  </a:extLst>
                </a:gridCol>
              </a:tblGrid>
              <a:tr h="414199">
                <a:tc gridSpan="7">
                  <a:txBody>
                    <a:bodyPr/>
                    <a:lstStyle/>
                    <a:p>
                      <a:pPr marL="0" marR="0" lvl="0" indent="0" algn="ctr" rtl="0">
                        <a:spcBef>
                          <a:spcPts val="0"/>
                        </a:spcBef>
                        <a:spcAft>
                          <a:spcPts val="0"/>
                        </a:spcAft>
                        <a:buNone/>
                      </a:pPr>
                      <a:r>
                        <a:rPr lang="es-MX" sz="1300" u="none" strike="noStrike" cap="none" dirty="0">
                          <a:solidFill>
                            <a:schemeClr val="tx1">
                              <a:lumMod val="50000"/>
                              <a:lumOff val="50000"/>
                            </a:schemeClr>
                          </a:solidFill>
                          <a:latin typeface="Arial" panose="020B0604020202020204" pitchFamily="34" charset="0"/>
                          <a:cs typeface="Arial" panose="020B0604020202020204" pitchFamily="34" charset="0"/>
                          <a:sym typeface="Garamond"/>
                        </a:rPr>
                        <a:t>ÁREA DE FORMACIÓN OPTATIVA ABIERTA</a:t>
                      </a:r>
                      <a:endParaRPr sz="1300" b="1" i="1" u="none" strike="noStrike" cap="none"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343301">
                <a:tc gridSpan="7">
                  <a:txBody>
                    <a:bodyPr/>
                    <a:lstStyle/>
                    <a:p>
                      <a:pPr marL="0" marR="0" lvl="0" indent="0" algn="l" rtl="0">
                        <a:spcBef>
                          <a:spcPts val="0"/>
                        </a:spcBef>
                        <a:spcAft>
                          <a:spcPts val="0"/>
                        </a:spcAft>
                        <a:buNone/>
                      </a:pPr>
                      <a:r>
                        <a:rPr lang="es-MX" sz="1300" u="none" strike="noStrike" cap="none" dirty="0">
                          <a:solidFill>
                            <a:schemeClr val="tx1">
                              <a:lumMod val="50000"/>
                              <a:lumOff val="50000"/>
                            </a:schemeClr>
                          </a:solidFill>
                          <a:latin typeface="Arial" panose="020B0604020202020204" pitchFamily="34" charset="0"/>
                          <a:cs typeface="Arial" panose="020B0604020202020204" pitchFamily="34" charset="0"/>
                          <a:sym typeface="Garamond"/>
                        </a:rPr>
                        <a:t>Orientación  Complementaria Optativa en lengua extranjera</a:t>
                      </a:r>
                      <a:endParaRPr sz="1300" b="1" i="1" u="none" strike="noStrike" cap="none"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1"/>
                  </a:ext>
                </a:extLst>
              </a:tr>
              <a:tr h="667191">
                <a:tc>
                  <a:txBody>
                    <a:bodyPr/>
                    <a:lstStyle/>
                    <a:p>
                      <a:pPr marL="0" marR="0" lvl="0" indent="0" algn="ctr"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Unidades de aprendizaje</a:t>
                      </a:r>
                      <a:endParaRPr sz="1300" b="0"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solidFill>
                      <a:schemeClr val="bg1">
                        <a:lumMod val="95000"/>
                      </a:schemeClr>
                    </a:solidFill>
                  </a:tcPr>
                </a:tc>
                <a:tc>
                  <a:txBody>
                    <a:bodyPr/>
                    <a:lstStyle/>
                    <a:p>
                      <a:pPr marL="0" marR="0" lvl="0" indent="0" algn="ctr" rtl="0">
                        <a:spcBef>
                          <a:spcPts val="0"/>
                        </a:spcBef>
                        <a:spcAft>
                          <a:spcPts val="0"/>
                        </a:spcAft>
                        <a:buNone/>
                      </a:pPr>
                      <a:r>
                        <a:rPr lang="es-MX" sz="1300" u="none" strike="noStrike" cap="none" dirty="0">
                          <a:solidFill>
                            <a:schemeClr val="tx1">
                              <a:lumMod val="50000"/>
                              <a:lumOff val="50000"/>
                            </a:schemeClr>
                          </a:solidFill>
                          <a:latin typeface="Arial" panose="020B0604020202020204" pitchFamily="34" charset="0"/>
                          <a:cs typeface="Arial" panose="020B0604020202020204" pitchFamily="34" charset="0"/>
                          <a:sym typeface="Garamond"/>
                        </a:rPr>
                        <a:t>Tipo</a:t>
                      </a:r>
                      <a:endParaRPr sz="1300" b="0" i="1" u="none" strike="noStrike" cap="none"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solidFill>
                      <a:schemeClr val="bg1">
                        <a:lumMod val="95000"/>
                      </a:schemeClr>
                    </a:solidFill>
                  </a:tcPr>
                </a:tc>
                <a:tc>
                  <a:txBody>
                    <a:bodyPr/>
                    <a:lstStyle/>
                    <a:p>
                      <a:pPr marL="0" marR="0" lvl="0" indent="0" algn="ctr" rtl="0">
                        <a:spcBef>
                          <a:spcPts val="0"/>
                        </a:spcBef>
                        <a:spcAft>
                          <a:spcPts val="0"/>
                        </a:spcAft>
                        <a:buNone/>
                      </a:pPr>
                      <a:r>
                        <a:rPr lang="es-MX" sz="1300" u="none" strike="noStrike" cap="none" dirty="0">
                          <a:solidFill>
                            <a:schemeClr val="tx1">
                              <a:lumMod val="50000"/>
                              <a:lumOff val="50000"/>
                            </a:schemeClr>
                          </a:solidFill>
                          <a:latin typeface="Arial" panose="020B0604020202020204" pitchFamily="34" charset="0"/>
                          <a:cs typeface="Arial" panose="020B0604020202020204" pitchFamily="34" charset="0"/>
                          <a:sym typeface="Garamond"/>
                        </a:rPr>
                        <a:t>Horas teoría</a:t>
                      </a:r>
                      <a:endParaRPr sz="1300" b="0" i="1" u="none" strike="noStrike" cap="none"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solidFill>
                      <a:schemeClr val="bg1">
                        <a:lumMod val="95000"/>
                      </a:schemeClr>
                    </a:solidFill>
                  </a:tcPr>
                </a:tc>
                <a:tc>
                  <a:txBody>
                    <a:bodyPr/>
                    <a:lstStyle/>
                    <a:p>
                      <a:pPr marL="0" marR="0" lvl="0" indent="0" algn="ctr" rtl="0">
                        <a:spcBef>
                          <a:spcPts val="0"/>
                        </a:spcBef>
                        <a:spcAft>
                          <a:spcPts val="0"/>
                        </a:spcAft>
                        <a:buNone/>
                      </a:pPr>
                      <a:r>
                        <a:rPr lang="es-MX" sz="1300" u="none" strike="noStrike" cap="none" dirty="0">
                          <a:solidFill>
                            <a:schemeClr val="tx1">
                              <a:lumMod val="50000"/>
                              <a:lumOff val="50000"/>
                            </a:schemeClr>
                          </a:solidFill>
                          <a:latin typeface="Arial" panose="020B0604020202020204" pitchFamily="34" charset="0"/>
                          <a:cs typeface="Arial" panose="020B0604020202020204" pitchFamily="34" charset="0"/>
                          <a:sym typeface="Garamond"/>
                        </a:rPr>
                        <a:t>Horas práctica</a:t>
                      </a:r>
                      <a:endParaRPr sz="1300" b="0" i="1" u="none" strike="noStrike" cap="none"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solidFill>
                      <a:schemeClr val="bg1">
                        <a:lumMod val="95000"/>
                      </a:schemeClr>
                    </a:solidFill>
                  </a:tcPr>
                </a:tc>
                <a:tc>
                  <a:txBody>
                    <a:bodyPr/>
                    <a:lstStyle/>
                    <a:p>
                      <a:pPr marL="0" marR="0" lvl="0" indent="0" algn="ctr" rtl="0">
                        <a:spcBef>
                          <a:spcPts val="0"/>
                        </a:spcBef>
                        <a:spcAft>
                          <a:spcPts val="0"/>
                        </a:spcAft>
                        <a:buNone/>
                      </a:pPr>
                      <a:r>
                        <a:rPr lang="es-MX" sz="1300" u="none" strike="noStrike" cap="none" dirty="0">
                          <a:solidFill>
                            <a:schemeClr val="tx1">
                              <a:lumMod val="50000"/>
                              <a:lumOff val="50000"/>
                            </a:schemeClr>
                          </a:solidFill>
                          <a:latin typeface="Arial" panose="020B0604020202020204" pitchFamily="34" charset="0"/>
                          <a:cs typeface="Arial" panose="020B0604020202020204" pitchFamily="34" charset="0"/>
                          <a:sym typeface="Garamond"/>
                        </a:rPr>
                        <a:t>Horas totales </a:t>
                      </a:r>
                      <a:endParaRPr sz="1300" b="0" i="1" u="none" strike="noStrike" cap="none"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solidFill>
                      <a:schemeClr val="bg1">
                        <a:lumMod val="95000"/>
                      </a:schemeClr>
                    </a:solidFill>
                  </a:tcPr>
                </a:tc>
                <a:tc>
                  <a:txBody>
                    <a:bodyPr/>
                    <a:lstStyle/>
                    <a:p>
                      <a:pPr marL="0" marR="0" lvl="0" indent="0" algn="ctr" rtl="0">
                        <a:spcBef>
                          <a:spcPts val="0"/>
                        </a:spcBef>
                        <a:spcAft>
                          <a:spcPts val="0"/>
                        </a:spcAft>
                        <a:buNone/>
                      </a:pPr>
                      <a:r>
                        <a:rPr lang="es-MX" sz="1300" u="none" strike="noStrike" cap="none" dirty="0">
                          <a:solidFill>
                            <a:schemeClr val="tx1">
                              <a:lumMod val="50000"/>
                              <a:lumOff val="50000"/>
                            </a:schemeClr>
                          </a:solidFill>
                          <a:latin typeface="Arial" panose="020B0604020202020204" pitchFamily="34" charset="0"/>
                          <a:cs typeface="Arial" panose="020B0604020202020204" pitchFamily="34" charset="0"/>
                          <a:sym typeface="Garamond"/>
                        </a:rPr>
                        <a:t>Créditos</a:t>
                      </a:r>
                      <a:endParaRPr sz="1300" b="0" i="1" u="none" strike="noStrike" cap="none"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solidFill>
                      <a:schemeClr val="bg1">
                        <a:lumMod val="95000"/>
                      </a:schemeClr>
                    </a:solidFill>
                  </a:tcPr>
                </a:tc>
                <a:tc>
                  <a:txBody>
                    <a:bodyPr/>
                    <a:lstStyle/>
                    <a:p>
                      <a:pPr marL="0" marR="0" lvl="0" indent="0" algn="ctr" rtl="0">
                        <a:spcBef>
                          <a:spcPts val="0"/>
                        </a:spcBef>
                        <a:spcAft>
                          <a:spcPts val="0"/>
                        </a:spcAft>
                        <a:buNone/>
                      </a:pPr>
                      <a:r>
                        <a:rPr lang="es-MX" sz="1300" u="none" strike="noStrike" cap="none" dirty="0">
                          <a:solidFill>
                            <a:schemeClr val="tx1">
                              <a:lumMod val="50000"/>
                              <a:lumOff val="50000"/>
                            </a:schemeClr>
                          </a:solidFill>
                          <a:latin typeface="Arial" panose="020B0604020202020204" pitchFamily="34" charset="0"/>
                          <a:cs typeface="Arial" panose="020B0604020202020204" pitchFamily="34" charset="0"/>
                          <a:sym typeface="Garamond"/>
                        </a:rPr>
                        <a:t>Prerrequisitos</a:t>
                      </a:r>
                      <a:endParaRPr sz="1300" b="0" i="1" u="none" strike="noStrike" cap="none"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solidFill>
                      <a:schemeClr val="bg1">
                        <a:lumMod val="95000"/>
                      </a:schemeClr>
                    </a:solidFill>
                  </a:tcPr>
                </a:tc>
                <a:extLst>
                  <a:ext uri="{0D108BD9-81ED-4DB2-BD59-A6C34878D82A}">
                    <a16:rowId xmlns:a16="http://schemas.microsoft.com/office/drawing/2014/main" xmlns="" val="10002"/>
                  </a:ext>
                </a:extLst>
              </a:tr>
              <a:tr h="326956">
                <a:tc>
                  <a:txBody>
                    <a:bodyPr/>
                    <a:lstStyle/>
                    <a:p>
                      <a:pPr marL="0" marR="0" lvl="0" indent="0" algn="l"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INGLÉS I</a:t>
                      </a:r>
                      <a:endParaRPr sz="1300" b="1"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solidFill>
                      <a:schemeClr val="bg1">
                        <a:lumMod val="95000"/>
                      </a:schemeClr>
                    </a:solidFill>
                  </a:tcPr>
                </a:tc>
                <a:tc>
                  <a:txBody>
                    <a:bodyPr/>
                    <a:lstStyle/>
                    <a:p>
                      <a:pPr marL="0" marR="0" lvl="0" indent="0" algn="ctr"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T</a:t>
                      </a:r>
                      <a:endParaRPr sz="1300" b="1"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ctr" rtl="0">
                        <a:spcBef>
                          <a:spcPts val="0"/>
                        </a:spcBef>
                        <a:spcAft>
                          <a:spcPts val="0"/>
                        </a:spcAft>
                        <a:buNone/>
                      </a:pPr>
                      <a:r>
                        <a:rPr lang="es-MX" sz="1300" u="none" strike="noStrike" cap="none" dirty="0">
                          <a:solidFill>
                            <a:schemeClr val="tx1">
                              <a:lumMod val="50000"/>
                              <a:lumOff val="50000"/>
                            </a:schemeClr>
                          </a:solidFill>
                          <a:latin typeface="Arial" panose="020B0604020202020204" pitchFamily="34" charset="0"/>
                          <a:cs typeface="Arial" panose="020B0604020202020204" pitchFamily="34" charset="0"/>
                          <a:sym typeface="Garamond"/>
                        </a:rPr>
                        <a:t>0</a:t>
                      </a:r>
                      <a:endParaRPr sz="1300" b="1" i="1" u="none" strike="noStrike" cap="none"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ctr" rtl="0">
                        <a:spcBef>
                          <a:spcPts val="0"/>
                        </a:spcBef>
                        <a:spcAft>
                          <a:spcPts val="0"/>
                        </a:spcAft>
                        <a:buNone/>
                      </a:pPr>
                      <a:r>
                        <a:rPr lang="es-MX" sz="1300" u="none" strike="noStrike" cap="none" dirty="0">
                          <a:solidFill>
                            <a:schemeClr val="tx1">
                              <a:lumMod val="50000"/>
                              <a:lumOff val="50000"/>
                            </a:schemeClr>
                          </a:solidFill>
                          <a:latin typeface="Arial" panose="020B0604020202020204" pitchFamily="34" charset="0"/>
                          <a:cs typeface="Arial" panose="020B0604020202020204" pitchFamily="34" charset="0"/>
                          <a:sym typeface="Garamond"/>
                        </a:rPr>
                        <a:t>90</a:t>
                      </a:r>
                      <a:endParaRPr sz="1300" b="1" i="1" u="none" strike="noStrike" cap="none"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ctr"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90</a:t>
                      </a:r>
                      <a:endParaRPr sz="1300" b="1"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ctr"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6</a:t>
                      </a:r>
                      <a:endParaRPr sz="1300" b="1"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l"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 </a:t>
                      </a:r>
                      <a:endParaRPr sz="1300" b="1"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solidFill>
                      <a:schemeClr val="bg1">
                        <a:lumMod val="95000"/>
                      </a:schemeClr>
                    </a:solidFill>
                  </a:tcPr>
                </a:tc>
                <a:extLst>
                  <a:ext uri="{0D108BD9-81ED-4DB2-BD59-A6C34878D82A}">
                    <a16:rowId xmlns:a16="http://schemas.microsoft.com/office/drawing/2014/main" xmlns="" val="10003"/>
                  </a:ext>
                </a:extLst>
              </a:tr>
              <a:tr h="326956">
                <a:tc>
                  <a:txBody>
                    <a:bodyPr/>
                    <a:lstStyle/>
                    <a:p>
                      <a:pPr marL="0" marR="0" lvl="0" indent="0" algn="l"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INGLÉS II</a:t>
                      </a:r>
                      <a:endParaRPr sz="1300" b="1"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solidFill>
                      <a:schemeClr val="bg1">
                        <a:lumMod val="95000"/>
                      </a:schemeClr>
                    </a:solidFill>
                  </a:tcPr>
                </a:tc>
                <a:tc>
                  <a:txBody>
                    <a:bodyPr/>
                    <a:lstStyle/>
                    <a:p>
                      <a:pPr marL="0" marR="0" lvl="0" indent="0" algn="ctr"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T</a:t>
                      </a:r>
                      <a:endParaRPr sz="1300" b="1"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ctr"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0</a:t>
                      </a:r>
                      <a:endParaRPr sz="1300" b="1"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ctr" rtl="0">
                        <a:spcBef>
                          <a:spcPts val="0"/>
                        </a:spcBef>
                        <a:spcAft>
                          <a:spcPts val="0"/>
                        </a:spcAft>
                        <a:buNone/>
                      </a:pPr>
                      <a:r>
                        <a:rPr lang="es-MX" sz="1300" u="none" strike="noStrike" cap="none" dirty="0">
                          <a:solidFill>
                            <a:schemeClr val="tx1">
                              <a:lumMod val="50000"/>
                              <a:lumOff val="50000"/>
                            </a:schemeClr>
                          </a:solidFill>
                          <a:latin typeface="Arial" panose="020B0604020202020204" pitchFamily="34" charset="0"/>
                          <a:cs typeface="Arial" panose="020B0604020202020204" pitchFamily="34" charset="0"/>
                          <a:sym typeface="Garamond"/>
                        </a:rPr>
                        <a:t>90</a:t>
                      </a:r>
                      <a:endParaRPr sz="1300" b="1" i="1" u="none" strike="noStrike" cap="none"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ctr" rtl="0">
                        <a:spcBef>
                          <a:spcPts val="0"/>
                        </a:spcBef>
                        <a:spcAft>
                          <a:spcPts val="0"/>
                        </a:spcAft>
                        <a:buNone/>
                      </a:pPr>
                      <a:r>
                        <a:rPr lang="es-MX" sz="1300" u="none" strike="noStrike" cap="none" dirty="0">
                          <a:solidFill>
                            <a:schemeClr val="tx1">
                              <a:lumMod val="50000"/>
                              <a:lumOff val="50000"/>
                            </a:schemeClr>
                          </a:solidFill>
                          <a:latin typeface="Arial" panose="020B0604020202020204" pitchFamily="34" charset="0"/>
                          <a:cs typeface="Arial" panose="020B0604020202020204" pitchFamily="34" charset="0"/>
                          <a:sym typeface="Garamond"/>
                        </a:rPr>
                        <a:t>90</a:t>
                      </a:r>
                      <a:endParaRPr sz="1300" b="1" i="1" u="none" strike="noStrike" cap="none"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ctr" rtl="0">
                        <a:spcBef>
                          <a:spcPts val="0"/>
                        </a:spcBef>
                        <a:spcAft>
                          <a:spcPts val="0"/>
                        </a:spcAft>
                        <a:buNone/>
                      </a:pPr>
                      <a:r>
                        <a:rPr lang="es-MX" sz="1300" u="none" strike="noStrike" cap="none" dirty="0">
                          <a:solidFill>
                            <a:schemeClr val="tx1">
                              <a:lumMod val="50000"/>
                              <a:lumOff val="50000"/>
                            </a:schemeClr>
                          </a:solidFill>
                          <a:latin typeface="Arial" panose="020B0604020202020204" pitchFamily="34" charset="0"/>
                          <a:cs typeface="Arial" panose="020B0604020202020204" pitchFamily="34" charset="0"/>
                          <a:sym typeface="Garamond"/>
                        </a:rPr>
                        <a:t>6</a:t>
                      </a:r>
                      <a:endParaRPr sz="1300" b="1" i="1" u="none" strike="noStrike" cap="none"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l"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INGLÉS I</a:t>
                      </a:r>
                      <a:endParaRPr sz="1300" b="1"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solidFill>
                      <a:schemeClr val="bg1">
                        <a:lumMod val="95000"/>
                      </a:schemeClr>
                    </a:solidFill>
                  </a:tcPr>
                </a:tc>
                <a:extLst>
                  <a:ext uri="{0D108BD9-81ED-4DB2-BD59-A6C34878D82A}">
                    <a16:rowId xmlns:a16="http://schemas.microsoft.com/office/drawing/2014/main" xmlns="" val="10004"/>
                  </a:ext>
                </a:extLst>
              </a:tr>
              <a:tr h="326956">
                <a:tc>
                  <a:txBody>
                    <a:bodyPr/>
                    <a:lstStyle/>
                    <a:p>
                      <a:pPr marL="0" marR="0" lvl="0" indent="0" algn="l"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INGLÉS III</a:t>
                      </a:r>
                      <a:endParaRPr sz="1300" b="1"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solidFill>
                      <a:schemeClr val="bg1">
                        <a:lumMod val="95000"/>
                      </a:schemeClr>
                    </a:solidFill>
                  </a:tcPr>
                </a:tc>
                <a:tc>
                  <a:txBody>
                    <a:bodyPr/>
                    <a:lstStyle/>
                    <a:p>
                      <a:pPr marL="0" marR="0" lvl="0" indent="0" algn="ctr"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T</a:t>
                      </a:r>
                      <a:endParaRPr sz="1300" b="1"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ctr"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0</a:t>
                      </a:r>
                      <a:endParaRPr sz="1300" b="1"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ctr"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90</a:t>
                      </a:r>
                      <a:endParaRPr sz="1300" b="1"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ctr" rtl="0">
                        <a:spcBef>
                          <a:spcPts val="0"/>
                        </a:spcBef>
                        <a:spcAft>
                          <a:spcPts val="0"/>
                        </a:spcAft>
                        <a:buNone/>
                      </a:pPr>
                      <a:r>
                        <a:rPr lang="es-MX" sz="1300" u="none" strike="noStrike" cap="none" dirty="0">
                          <a:solidFill>
                            <a:schemeClr val="tx1">
                              <a:lumMod val="50000"/>
                              <a:lumOff val="50000"/>
                            </a:schemeClr>
                          </a:solidFill>
                          <a:latin typeface="Arial" panose="020B0604020202020204" pitchFamily="34" charset="0"/>
                          <a:cs typeface="Arial" panose="020B0604020202020204" pitchFamily="34" charset="0"/>
                          <a:sym typeface="Garamond"/>
                        </a:rPr>
                        <a:t>90</a:t>
                      </a:r>
                      <a:endParaRPr sz="1300" b="1" i="1" u="none" strike="noStrike" cap="none"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ctr" rtl="0">
                        <a:spcBef>
                          <a:spcPts val="0"/>
                        </a:spcBef>
                        <a:spcAft>
                          <a:spcPts val="0"/>
                        </a:spcAft>
                        <a:buNone/>
                      </a:pPr>
                      <a:r>
                        <a:rPr lang="es-MX" sz="1300" u="none" strike="noStrike" cap="none" dirty="0">
                          <a:solidFill>
                            <a:schemeClr val="tx1">
                              <a:lumMod val="50000"/>
                              <a:lumOff val="50000"/>
                            </a:schemeClr>
                          </a:solidFill>
                          <a:latin typeface="Arial" panose="020B0604020202020204" pitchFamily="34" charset="0"/>
                          <a:cs typeface="Arial" panose="020B0604020202020204" pitchFamily="34" charset="0"/>
                          <a:sym typeface="Garamond"/>
                        </a:rPr>
                        <a:t>6</a:t>
                      </a:r>
                      <a:endParaRPr sz="1300" b="1" i="1" u="none" strike="noStrike" cap="none"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l" rtl="0">
                        <a:spcBef>
                          <a:spcPts val="0"/>
                        </a:spcBef>
                        <a:spcAft>
                          <a:spcPts val="0"/>
                        </a:spcAft>
                        <a:buNone/>
                      </a:pPr>
                      <a:r>
                        <a:rPr lang="es-MX" sz="1300" u="none" strike="noStrike" cap="none" dirty="0">
                          <a:solidFill>
                            <a:schemeClr val="tx1">
                              <a:lumMod val="50000"/>
                              <a:lumOff val="50000"/>
                            </a:schemeClr>
                          </a:solidFill>
                          <a:latin typeface="Arial" panose="020B0604020202020204" pitchFamily="34" charset="0"/>
                          <a:cs typeface="Arial" panose="020B0604020202020204" pitchFamily="34" charset="0"/>
                          <a:sym typeface="Garamond"/>
                        </a:rPr>
                        <a:t>INGLÉS II</a:t>
                      </a:r>
                      <a:endParaRPr sz="1300" b="1" i="1" u="none" strike="noStrike" cap="none"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solidFill>
                      <a:schemeClr val="bg1">
                        <a:lumMod val="95000"/>
                      </a:schemeClr>
                    </a:solidFill>
                  </a:tcPr>
                </a:tc>
                <a:extLst>
                  <a:ext uri="{0D108BD9-81ED-4DB2-BD59-A6C34878D82A}">
                    <a16:rowId xmlns:a16="http://schemas.microsoft.com/office/drawing/2014/main" xmlns="" val="10005"/>
                  </a:ext>
                </a:extLst>
              </a:tr>
              <a:tr h="326956">
                <a:tc>
                  <a:txBody>
                    <a:bodyPr/>
                    <a:lstStyle/>
                    <a:p>
                      <a:pPr marL="0" marR="0" lvl="0" indent="0" algn="l"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INGLÉS IV</a:t>
                      </a:r>
                      <a:endParaRPr sz="1300" b="1"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solidFill>
                      <a:schemeClr val="bg1">
                        <a:lumMod val="95000"/>
                      </a:schemeClr>
                    </a:solidFill>
                  </a:tcPr>
                </a:tc>
                <a:tc>
                  <a:txBody>
                    <a:bodyPr/>
                    <a:lstStyle/>
                    <a:p>
                      <a:pPr marL="0" marR="0" lvl="0" indent="0" algn="ctr"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T</a:t>
                      </a:r>
                      <a:endParaRPr sz="1300" b="1"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ctr"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0</a:t>
                      </a:r>
                      <a:endParaRPr sz="1300" b="1"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ctr"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90</a:t>
                      </a:r>
                      <a:endParaRPr sz="1300" b="1"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ctr" rtl="0">
                        <a:spcBef>
                          <a:spcPts val="0"/>
                        </a:spcBef>
                        <a:spcAft>
                          <a:spcPts val="0"/>
                        </a:spcAft>
                        <a:buNone/>
                      </a:pPr>
                      <a:r>
                        <a:rPr lang="es-MX" sz="1300" u="none" strike="noStrike" cap="none">
                          <a:solidFill>
                            <a:schemeClr val="tx1">
                              <a:lumMod val="50000"/>
                              <a:lumOff val="50000"/>
                            </a:schemeClr>
                          </a:solidFill>
                          <a:latin typeface="Arial" panose="020B0604020202020204" pitchFamily="34" charset="0"/>
                          <a:cs typeface="Arial" panose="020B0604020202020204" pitchFamily="34" charset="0"/>
                          <a:sym typeface="Garamond"/>
                        </a:rPr>
                        <a:t>90</a:t>
                      </a:r>
                      <a:endParaRPr sz="1300" b="1" i="1" u="none" strike="noStrike" cap="none">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ctr" rtl="0">
                        <a:spcBef>
                          <a:spcPts val="0"/>
                        </a:spcBef>
                        <a:spcAft>
                          <a:spcPts val="0"/>
                        </a:spcAft>
                        <a:buNone/>
                      </a:pPr>
                      <a:r>
                        <a:rPr lang="es-MX" sz="1300" u="none" strike="noStrike" cap="none" dirty="0">
                          <a:solidFill>
                            <a:schemeClr val="tx1">
                              <a:lumMod val="50000"/>
                              <a:lumOff val="50000"/>
                            </a:schemeClr>
                          </a:solidFill>
                          <a:latin typeface="Arial" panose="020B0604020202020204" pitchFamily="34" charset="0"/>
                          <a:cs typeface="Arial" panose="020B0604020202020204" pitchFamily="34" charset="0"/>
                          <a:sym typeface="Garamond"/>
                        </a:rPr>
                        <a:t>6</a:t>
                      </a:r>
                      <a:endParaRPr sz="1300" b="1" i="1" u="none" strike="noStrike" cap="none"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nchor="b">
                    <a:solidFill>
                      <a:schemeClr val="bg1">
                        <a:lumMod val="95000"/>
                      </a:schemeClr>
                    </a:solidFill>
                  </a:tcPr>
                </a:tc>
                <a:tc>
                  <a:txBody>
                    <a:bodyPr/>
                    <a:lstStyle/>
                    <a:p>
                      <a:pPr marL="0" marR="0" lvl="0" indent="0" algn="l" rtl="0">
                        <a:spcBef>
                          <a:spcPts val="0"/>
                        </a:spcBef>
                        <a:spcAft>
                          <a:spcPts val="0"/>
                        </a:spcAft>
                        <a:buNone/>
                      </a:pPr>
                      <a:r>
                        <a:rPr lang="es-MX" sz="1300" u="none" strike="noStrike" cap="none" dirty="0">
                          <a:solidFill>
                            <a:schemeClr val="tx1">
                              <a:lumMod val="50000"/>
                              <a:lumOff val="50000"/>
                            </a:schemeClr>
                          </a:solidFill>
                          <a:latin typeface="Arial" panose="020B0604020202020204" pitchFamily="34" charset="0"/>
                          <a:cs typeface="Arial" panose="020B0604020202020204" pitchFamily="34" charset="0"/>
                          <a:sym typeface="Garamond"/>
                        </a:rPr>
                        <a:t>INGLÉS III</a:t>
                      </a:r>
                      <a:endParaRPr sz="1300" b="1" i="1" u="none" strike="noStrike" cap="none"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a:txBody>
                  <a:tcPr marL="0" marR="0" marT="0" marB="0">
                    <a:solidFill>
                      <a:schemeClr val="bg1">
                        <a:lumMod val="95000"/>
                      </a:schemeClr>
                    </a:solidFill>
                  </a:tcPr>
                </a:tc>
                <a:extLst>
                  <a:ext uri="{0D108BD9-81ED-4DB2-BD59-A6C34878D82A}">
                    <a16:rowId xmlns:a16="http://schemas.microsoft.com/office/drawing/2014/main" xmlns="" val="10006"/>
                  </a:ext>
                </a:extLst>
              </a:tr>
            </a:tbl>
          </a:graphicData>
        </a:graphic>
      </p:graphicFrame>
      <p:sp>
        <p:nvSpPr>
          <p:cNvPr id="4" name="3 CuadroTexto"/>
          <p:cNvSpPr txBox="1"/>
          <p:nvPr/>
        </p:nvSpPr>
        <p:spPr>
          <a:xfrm>
            <a:off x="8830717" y="2297506"/>
            <a:ext cx="2514599" cy="1354209"/>
          </a:xfrm>
          <a:prstGeom prst="rect">
            <a:avLst/>
          </a:prstGeom>
          <a:noFill/>
        </p:spPr>
        <p:txBody>
          <a:bodyPr wrap="square" lIns="121909" tIns="60954" rIns="121909" bIns="60954" rtlCol="0">
            <a:spAutoFit/>
          </a:bodyPr>
          <a:lstStyle/>
          <a:p>
            <a:pPr algn="ctr"/>
            <a:r>
              <a:rPr lang="es-ES" sz="1600" b="1" dirty="0">
                <a:solidFill>
                  <a:schemeClr val="bg2">
                    <a:lumMod val="50000"/>
                  </a:schemeClr>
                </a:solidFill>
                <a:latin typeface="Arial" panose="020B0604020202020204" pitchFamily="34" charset="0"/>
                <a:ea typeface="Ebrima" panose="02000000000000000000" pitchFamily="2" charset="0"/>
                <a:cs typeface="Arial" panose="020B0604020202020204" pitchFamily="34" charset="0"/>
                <a:sym typeface="Garamond"/>
              </a:rPr>
              <a:t>Unidad de autoaprendizaje de lenguas (UAAL) y el programa de lengua PALE</a:t>
            </a:r>
            <a:endParaRPr lang="es-ES" sz="1600" dirty="0">
              <a:solidFill>
                <a:schemeClr val="bg2">
                  <a:lumMod val="50000"/>
                </a:schemeClr>
              </a:solidFill>
              <a:latin typeface="Arial" panose="020B0604020202020204" pitchFamily="34" charset="0"/>
              <a:ea typeface="Ebrima" panose="02000000000000000000" pitchFamily="2" charset="0"/>
              <a:cs typeface="Arial" panose="020B0604020202020204" pitchFamily="34" charset="0"/>
            </a:endParaRPr>
          </a:p>
        </p:txBody>
      </p:sp>
      <p:sp>
        <p:nvSpPr>
          <p:cNvPr id="6" name="5 CuadroTexto"/>
          <p:cNvSpPr txBox="1"/>
          <p:nvPr/>
        </p:nvSpPr>
        <p:spPr>
          <a:xfrm>
            <a:off x="9971393" y="4712143"/>
            <a:ext cx="2267857" cy="1107988"/>
          </a:xfrm>
          <a:prstGeom prst="rect">
            <a:avLst/>
          </a:prstGeom>
          <a:noFill/>
        </p:spPr>
        <p:txBody>
          <a:bodyPr wrap="square" lIns="121909" tIns="60954" rIns="121909" bIns="60954" rtlCol="0">
            <a:spAutoFit/>
          </a:bodyPr>
          <a:lstStyle/>
          <a:p>
            <a:pPr algn="ctr"/>
            <a:r>
              <a:rPr lang="es-MX" sz="1600" b="1" dirty="0">
                <a:solidFill>
                  <a:schemeClr val="accent2"/>
                </a:solidFill>
                <a:latin typeface="Arial" panose="020B0604020202020204" pitchFamily="34" charset="0"/>
                <a:ea typeface="Ebrima" panose="02000000000000000000" pitchFamily="2" charset="0"/>
                <a:cs typeface="Arial" panose="020B0604020202020204" pitchFamily="34" charset="0"/>
                <a:sym typeface="Garamond"/>
              </a:rPr>
              <a:t>Programa Universitario de Lenguas Extranjeras (</a:t>
            </a:r>
            <a:r>
              <a:rPr lang="es-MX" sz="1600" b="1" dirty="0" err="1">
                <a:solidFill>
                  <a:schemeClr val="accent2"/>
                </a:solidFill>
                <a:latin typeface="Arial" panose="020B0604020202020204" pitchFamily="34" charset="0"/>
                <a:ea typeface="Ebrima" panose="02000000000000000000" pitchFamily="2" charset="0"/>
                <a:cs typeface="Arial" panose="020B0604020202020204" pitchFamily="34" charset="0"/>
                <a:sym typeface="Garamond"/>
              </a:rPr>
              <a:t>Proulex</a:t>
            </a:r>
            <a:r>
              <a:rPr lang="es-MX" sz="1600" b="1" dirty="0">
                <a:solidFill>
                  <a:schemeClr val="accent2"/>
                </a:solidFill>
                <a:latin typeface="Arial" panose="020B0604020202020204" pitchFamily="34" charset="0"/>
                <a:ea typeface="Ebrima" panose="02000000000000000000" pitchFamily="2" charset="0"/>
                <a:cs typeface="Arial" panose="020B0604020202020204" pitchFamily="34" charset="0"/>
                <a:sym typeface="Garamond"/>
              </a:rPr>
              <a:t>) </a:t>
            </a:r>
          </a:p>
        </p:txBody>
      </p:sp>
      <p:grpSp>
        <p:nvGrpSpPr>
          <p:cNvPr id="20" name="19 Grupo"/>
          <p:cNvGrpSpPr/>
          <p:nvPr/>
        </p:nvGrpSpPr>
        <p:grpSpPr>
          <a:xfrm>
            <a:off x="0" y="48599"/>
            <a:ext cx="12192000" cy="6809401"/>
            <a:chOff x="0" y="48599"/>
            <a:chExt cx="12192000" cy="6809401"/>
          </a:xfrm>
        </p:grpSpPr>
        <p:sp>
          <p:nvSpPr>
            <p:cNvPr id="21"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SEGUNDO IDIOMA</a:t>
              </a:r>
              <a:endParaRPr sz="2800" b="1" i="0" u="none" strike="noStrike" cap="none" dirty="0">
                <a:solidFill>
                  <a:schemeClr val="lt1"/>
                </a:solidFill>
                <a:latin typeface="Avenir"/>
                <a:ea typeface="Avenir"/>
                <a:cs typeface="Avenir"/>
                <a:sym typeface="Avenir"/>
              </a:endParaRPr>
            </a:p>
          </p:txBody>
        </p:sp>
        <p:sp>
          <p:nvSpPr>
            <p:cNvPr id="22"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23" name="Google Shape;110;p2"/>
            <p:cNvPicPr preferRelativeResize="0"/>
            <p:nvPr/>
          </p:nvPicPr>
          <p:blipFill rotWithShape="1">
            <a:blip r:embed="rId3">
              <a:alphaModFix/>
            </a:blip>
            <a:srcRect/>
            <a:stretch/>
          </p:blipFill>
          <p:spPr>
            <a:xfrm>
              <a:off x="409404" y="334212"/>
              <a:ext cx="921218" cy="528614"/>
            </a:xfrm>
            <a:prstGeom prst="rect">
              <a:avLst/>
            </a:prstGeom>
            <a:noFill/>
            <a:ln>
              <a:noFill/>
            </a:ln>
          </p:spPr>
        </p:pic>
        <p:sp>
          <p:nvSpPr>
            <p:cNvPr id="24"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7"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115;p2"/>
            <p:cNvPicPr preferRelativeResize="0"/>
            <p:nvPr/>
          </p:nvPicPr>
          <p:blipFill rotWithShape="1">
            <a:blip r:embed="rId4">
              <a:alphaModFix/>
            </a:blip>
            <a:srcRect/>
            <a:stretch/>
          </p:blipFill>
          <p:spPr>
            <a:xfrm>
              <a:off x="361062" y="6280856"/>
              <a:ext cx="1407816" cy="466668"/>
            </a:xfrm>
            <a:prstGeom prst="rect">
              <a:avLst/>
            </a:prstGeom>
            <a:noFill/>
            <a:ln>
              <a:noFill/>
            </a:ln>
          </p:spPr>
        </p:pic>
        <p:sp>
          <p:nvSpPr>
            <p:cNvPr id="29"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30" name="Google Shape;117;p2"/>
            <p:cNvPicPr preferRelativeResize="0"/>
            <p:nvPr/>
          </p:nvPicPr>
          <p:blipFill rotWithShape="1">
            <a:blip r:embed="rId5">
              <a:alphaModFix/>
            </a:blip>
            <a:srcRect l="15814"/>
            <a:stretch/>
          </p:blipFill>
          <p:spPr>
            <a:xfrm>
              <a:off x="1759480" y="6327587"/>
              <a:ext cx="1271993" cy="371486"/>
            </a:xfrm>
            <a:prstGeom prst="rect">
              <a:avLst/>
            </a:prstGeom>
            <a:noFill/>
            <a:ln>
              <a:noFill/>
            </a:ln>
          </p:spPr>
        </p:pic>
        <p:sp>
          <p:nvSpPr>
            <p:cNvPr id="31"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432390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 xmlns:a16="http://schemas.microsoft.com/office/drawing/2014/main" id="{2321F1DB-925D-4E6B-A42F-249C6286008C}"/>
              </a:ext>
            </a:extLst>
          </p:cNvPr>
          <p:cNvPicPr>
            <a:picLocks noChangeAspect="1"/>
          </p:cNvPicPr>
          <p:nvPr/>
        </p:nvPicPr>
        <p:blipFill>
          <a:blip r:embed="rId2" cstate="print">
            <a:extLst>
              <a:ext uri="{96DAC541-7B7A-43D3-8B79-37D633B846F1}">
                <asvg:svgBlip xmlns="" xmlns:asvg="http://schemas.microsoft.com/office/drawing/2016/SVG/main" r:embed="rId3"/>
              </a:ext>
            </a:extLst>
          </a:blip>
          <a:stretch>
            <a:fillRect/>
          </a:stretch>
        </p:blipFill>
        <p:spPr>
          <a:xfrm>
            <a:off x="6928945" y="6225936"/>
            <a:ext cx="2244225" cy="551213"/>
          </a:xfrm>
          <a:prstGeom prst="rect">
            <a:avLst/>
          </a:prstGeom>
        </p:spPr>
      </p:pic>
      <p:sp>
        <p:nvSpPr>
          <p:cNvPr id="12" name="CuadroTexto 11">
            <a:extLst>
              <a:ext uri="{FF2B5EF4-FFF2-40B4-BE49-F238E27FC236}">
                <a16:creationId xmlns="" xmlns:a16="http://schemas.microsoft.com/office/drawing/2014/main" id="{532CEB94-B2EF-4697-B7F3-5FFC2297CD06}"/>
              </a:ext>
            </a:extLst>
          </p:cNvPr>
          <p:cNvSpPr txBox="1"/>
          <p:nvPr/>
        </p:nvSpPr>
        <p:spPr>
          <a:xfrm>
            <a:off x="3172098" y="385446"/>
            <a:ext cx="7007444" cy="492443"/>
          </a:xfrm>
          <a:prstGeom prst="rect">
            <a:avLst/>
          </a:prstGeom>
          <a:noFill/>
        </p:spPr>
        <p:txBody>
          <a:bodyPr wrap="square" rtlCol="0">
            <a:spAutoFit/>
          </a:bodyPr>
          <a:lstStyle>
            <a:defPPr>
              <a:defRPr lang="es-MX"/>
            </a:defPPr>
            <a:lvl1pPr>
              <a:defRPr sz="2600">
                <a:solidFill>
                  <a:srgbClr val="217994"/>
                </a:solidFill>
                <a:latin typeface="Arial Black" panose="020B0A04020102020204" pitchFamily="34" charset="0"/>
                <a:cs typeface="Arial" panose="020B0604020202020204" pitchFamily="34" charset="0"/>
              </a:defRPr>
            </a:lvl1pPr>
          </a:lstStyle>
          <a:p>
            <a:r>
              <a:rPr lang="es-MX" b="1" dirty="0">
                <a:latin typeface="Arial Rounded MT Bold" panose="020F0704030504030204" pitchFamily="34" charset="0"/>
              </a:rPr>
              <a:t>Orden del Día</a:t>
            </a:r>
          </a:p>
        </p:txBody>
      </p:sp>
      <p:sp>
        <p:nvSpPr>
          <p:cNvPr id="3" name="2 Marcador de texto"/>
          <p:cNvSpPr>
            <a:spLocks noGrp="1"/>
          </p:cNvSpPr>
          <p:nvPr>
            <p:ph type="body" idx="1"/>
          </p:nvPr>
        </p:nvSpPr>
        <p:spPr/>
        <p:txBody>
          <a:bodyPr>
            <a:normAutofit lnSpcReduction="10000"/>
          </a:bodyPr>
          <a:lstStyle/>
          <a:p>
            <a:pPr marL="114300" indent="0">
              <a:buNone/>
            </a:pPr>
            <a:r>
              <a:rPr lang="es-MX" dirty="0" smtClean="0">
                <a:solidFill>
                  <a:schemeClr val="tx1">
                    <a:lumMod val="65000"/>
                    <a:lumOff val="35000"/>
                  </a:schemeClr>
                </a:solidFill>
                <a:latin typeface="Arial Rounded MT Bold" panose="020F0704030504030204" pitchFamily="34" charset="0"/>
              </a:rPr>
              <a:t>Ubicación</a:t>
            </a:r>
          </a:p>
          <a:p>
            <a:pPr marL="114300" indent="0">
              <a:buNone/>
            </a:pPr>
            <a:r>
              <a:rPr lang="es-MX" dirty="0" smtClean="0">
                <a:solidFill>
                  <a:schemeClr val="tx1">
                    <a:lumMod val="65000"/>
                    <a:lumOff val="35000"/>
                  </a:schemeClr>
                </a:solidFill>
                <a:latin typeface="Arial Rounded MT Bold" panose="020F0704030504030204" pitchFamily="34" charset="0"/>
              </a:rPr>
              <a:t>Presentación</a:t>
            </a:r>
          </a:p>
          <a:p>
            <a:pPr marL="114300" indent="0">
              <a:buNone/>
            </a:pPr>
            <a:r>
              <a:rPr lang="es-MX" dirty="0" smtClean="0">
                <a:solidFill>
                  <a:schemeClr val="tx1">
                    <a:lumMod val="65000"/>
                    <a:lumOff val="35000"/>
                  </a:schemeClr>
                </a:solidFill>
                <a:latin typeface="Arial Rounded MT Bold" panose="020F0704030504030204" pitchFamily="34" charset="0"/>
              </a:rPr>
              <a:t>Perfil de egreso</a:t>
            </a:r>
          </a:p>
          <a:p>
            <a:pPr marL="114300" indent="0">
              <a:buNone/>
            </a:pPr>
            <a:r>
              <a:rPr lang="es-MX" dirty="0" smtClean="0">
                <a:solidFill>
                  <a:schemeClr val="tx1">
                    <a:lumMod val="65000"/>
                    <a:lumOff val="35000"/>
                  </a:schemeClr>
                </a:solidFill>
                <a:latin typeface="Arial Rounded MT Bold" panose="020F0704030504030204" pitchFamily="34" charset="0"/>
              </a:rPr>
              <a:t>Campo laboral</a:t>
            </a:r>
          </a:p>
          <a:p>
            <a:pPr marL="114300" indent="0">
              <a:buNone/>
            </a:pPr>
            <a:r>
              <a:rPr lang="es-MX" dirty="0" smtClean="0">
                <a:solidFill>
                  <a:schemeClr val="tx1">
                    <a:lumMod val="65000"/>
                    <a:lumOff val="35000"/>
                  </a:schemeClr>
                </a:solidFill>
                <a:latin typeface="Arial Rounded MT Bold" panose="020F0704030504030204" pitchFamily="34" charset="0"/>
              </a:rPr>
              <a:t>Plan de estudios</a:t>
            </a:r>
          </a:p>
          <a:p>
            <a:pPr marL="114300" indent="0">
              <a:buNone/>
            </a:pPr>
            <a:r>
              <a:rPr lang="es-MX" dirty="0" smtClean="0">
                <a:solidFill>
                  <a:schemeClr val="tx1">
                    <a:lumMod val="65000"/>
                    <a:lumOff val="35000"/>
                  </a:schemeClr>
                </a:solidFill>
                <a:latin typeface="Arial Rounded MT Bold" panose="020F0704030504030204" pitchFamily="34" charset="0"/>
              </a:rPr>
              <a:t>Trayectoria</a:t>
            </a:r>
          </a:p>
          <a:p>
            <a:pPr marL="114300" indent="0">
              <a:buNone/>
            </a:pPr>
            <a:r>
              <a:rPr lang="es-MX" dirty="0" smtClean="0">
                <a:solidFill>
                  <a:schemeClr val="tx1">
                    <a:lumMod val="65000"/>
                    <a:lumOff val="35000"/>
                  </a:schemeClr>
                </a:solidFill>
                <a:latin typeface="Arial Rounded MT Bold" panose="020F0704030504030204" pitchFamily="34" charset="0"/>
              </a:rPr>
              <a:t>Bloque </a:t>
            </a:r>
            <a:r>
              <a:rPr lang="es-MX" dirty="0" err="1" smtClean="0">
                <a:solidFill>
                  <a:schemeClr val="tx1">
                    <a:lumMod val="65000"/>
                    <a:lumOff val="35000"/>
                  </a:schemeClr>
                </a:solidFill>
                <a:latin typeface="Arial Rounded MT Bold" panose="020F0704030504030204" pitchFamily="34" charset="0"/>
              </a:rPr>
              <a:t>Especializante</a:t>
            </a:r>
            <a:r>
              <a:rPr lang="es-MX" dirty="0" smtClean="0">
                <a:solidFill>
                  <a:schemeClr val="tx1">
                    <a:lumMod val="65000"/>
                    <a:lumOff val="35000"/>
                  </a:schemeClr>
                </a:solidFill>
                <a:latin typeface="Arial Rounded MT Bold" panose="020F0704030504030204" pitchFamily="34" charset="0"/>
              </a:rPr>
              <a:t> Selectivo y Bloque Optativo Abierto</a:t>
            </a:r>
            <a:endParaRPr lang="es-MX" dirty="0">
              <a:solidFill>
                <a:schemeClr val="tx1">
                  <a:lumMod val="65000"/>
                  <a:lumOff val="35000"/>
                </a:schemeClr>
              </a:solidFill>
              <a:latin typeface="Arial Rounded MT Bold" panose="020F0704030504030204" pitchFamily="34" charset="0"/>
            </a:endParaRPr>
          </a:p>
        </p:txBody>
      </p:sp>
      <p:sp>
        <p:nvSpPr>
          <p:cNvPr id="5" name="4 Marcador de texto"/>
          <p:cNvSpPr>
            <a:spLocks noGrp="1"/>
          </p:cNvSpPr>
          <p:nvPr>
            <p:ph type="body" idx="2"/>
          </p:nvPr>
        </p:nvSpPr>
        <p:spPr/>
        <p:txBody>
          <a:bodyPr/>
          <a:lstStyle/>
          <a:p>
            <a:pPr marL="114300" indent="0">
              <a:buNone/>
            </a:pPr>
            <a:r>
              <a:rPr lang="es-MX" dirty="0" smtClean="0">
                <a:solidFill>
                  <a:schemeClr val="tx1">
                    <a:lumMod val="65000"/>
                    <a:lumOff val="35000"/>
                  </a:schemeClr>
                </a:solidFill>
                <a:latin typeface="Arial Rounded MT Bold" panose="020F0704030504030204" pitchFamily="34" charset="0"/>
              </a:rPr>
              <a:t>Segundo idioma</a:t>
            </a:r>
          </a:p>
          <a:p>
            <a:pPr marL="114300" indent="0">
              <a:buNone/>
            </a:pPr>
            <a:r>
              <a:rPr lang="es-MX" dirty="0" smtClean="0">
                <a:solidFill>
                  <a:schemeClr val="tx1">
                    <a:lumMod val="65000"/>
                    <a:lumOff val="35000"/>
                  </a:schemeClr>
                </a:solidFill>
                <a:latin typeface="Arial Rounded MT Bold" panose="020F0704030504030204" pitchFamily="34" charset="0"/>
              </a:rPr>
              <a:t>Prácticas profesionales, servicio social y formación integral</a:t>
            </a:r>
          </a:p>
          <a:p>
            <a:pPr marL="114300" indent="0">
              <a:buNone/>
            </a:pPr>
            <a:r>
              <a:rPr lang="es-MX" dirty="0" smtClean="0">
                <a:solidFill>
                  <a:schemeClr val="tx1">
                    <a:lumMod val="65000"/>
                    <a:lumOff val="35000"/>
                  </a:schemeClr>
                </a:solidFill>
                <a:latin typeface="Arial Rounded MT Bold" panose="020F0704030504030204" pitchFamily="34" charset="0"/>
              </a:rPr>
              <a:t>Tutorías</a:t>
            </a:r>
          </a:p>
          <a:p>
            <a:pPr marL="114300" indent="0">
              <a:buNone/>
            </a:pPr>
            <a:r>
              <a:rPr lang="es-MX" dirty="0" smtClean="0">
                <a:solidFill>
                  <a:schemeClr val="tx1">
                    <a:lumMod val="65000"/>
                    <a:lumOff val="35000"/>
                  </a:schemeClr>
                </a:solidFill>
                <a:latin typeface="Arial Rounded MT Bold" panose="020F0704030504030204" pitchFamily="34" charset="0"/>
              </a:rPr>
              <a:t>Movilidad</a:t>
            </a:r>
          </a:p>
          <a:p>
            <a:pPr marL="114300" indent="0">
              <a:buNone/>
            </a:pPr>
            <a:r>
              <a:rPr lang="es-MX" dirty="0" smtClean="0">
                <a:solidFill>
                  <a:schemeClr val="tx1">
                    <a:lumMod val="65000"/>
                    <a:lumOff val="35000"/>
                  </a:schemeClr>
                </a:solidFill>
                <a:latin typeface="Arial Rounded MT Bold" panose="020F0704030504030204" pitchFamily="34" charset="0"/>
              </a:rPr>
              <a:t>Páginas Oficiales</a:t>
            </a:r>
          </a:p>
          <a:p>
            <a:pPr marL="114300" indent="0">
              <a:buNone/>
            </a:pPr>
            <a:r>
              <a:rPr lang="es-MX" dirty="0" smtClean="0">
                <a:solidFill>
                  <a:schemeClr val="tx1">
                    <a:lumMod val="65000"/>
                    <a:lumOff val="35000"/>
                  </a:schemeClr>
                </a:solidFill>
                <a:latin typeface="Arial Rounded MT Bold" panose="020F0704030504030204" pitchFamily="34" charset="0"/>
              </a:rPr>
              <a:t>Matemáticas I</a:t>
            </a:r>
            <a:endParaRPr lang="es-MX" dirty="0">
              <a:solidFill>
                <a:schemeClr val="tx1">
                  <a:lumMod val="65000"/>
                  <a:lumOff val="35000"/>
                </a:schemeClr>
              </a:solidFill>
              <a:latin typeface="Arial Rounded MT Bold" panose="020F0704030504030204" pitchFamily="34" charset="0"/>
            </a:endParaRPr>
          </a:p>
        </p:txBody>
      </p:sp>
      <p:grpSp>
        <p:nvGrpSpPr>
          <p:cNvPr id="11" name="10 Grupo"/>
          <p:cNvGrpSpPr/>
          <p:nvPr/>
        </p:nvGrpSpPr>
        <p:grpSpPr>
          <a:xfrm>
            <a:off x="0" y="48599"/>
            <a:ext cx="12192000" cy="6809401"/>
            <a:chOff x="0" y="48599"/>
            <a:chExt cx="12192000" cy="6809401"/>
          </a:xfrm>
        </p:grpSpPr>
        <p:sp>
          <p:nvSpPr>
            <p:cNvPr id="13"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dirty="0" smtClean="0">
                  <a:solidFill>
                    <a:schemeClr val="lt1"/>
                  </a:solidFill>
                  <a:latin typeface="Avenir"/>
                  <a:ea typeface="Avenir"/>
                  <a:cs typeface="Avenir"/>
                  <a:sym typeface="Avenir"/>
                </a:rPr>
                <a:t>ORDEN DEL DÍA</a:t>
              </a:r>
              <a:endParaRPr sz="2800" b="1" i="0" u="none" strike="noStrike" cap="none" dirty="0">
                <a:solidFill>
                  <a:schemeClr val="lt1"/>
                </a:solidFill>
                <a:latin typeface="Avenir"/>
                <a:ea typeface="Avenir"/>
                <a:cs typeface="Avenir"/>
                <a:sym typeface="Avenir"/>
              </a:endParaRPr>
            </a:p>
          </p:txBody>
        </p:sp>
        <p:sp>
          <p:nvSpPr>
            <p:cNvPr id="15"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16" name="Google Shape;110;p2"/>
            <p:cNvPicPr preferRelativeResize="0"/>
            <p:nvPr/>
          </p:nvPicPr>
          <p:blipFill rotWithShape="1">
            <a:blip r:embed="rId4">
              <a:alphaModFix/>
            </a:blip>
            <a:srcRect/>
            <a:stretch/>
          </p:blipFill>
          <p:spPr>
            <a:xfrm>
              <a:off x="409404" y="334212"/>
              <a:ext cx="921218" cy="528614"/>
            </a:xfrm>
            <a:prstGeom prst="rect">
              <a:avLst/>
            </a:prstGeom>
            <a:noFill/>
            <a:ln>
              <a:noFill/>
            </a:ln>
          </p:spPr>
        </p:pic>
        <p:sp>
          <p:nvSpPr>
            <p:cNvPr id="17"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0"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115;p2"/>
            <p:cNvPicPr preferRelativeResize="0"/>
            <p:nvPr/>
          </p:nvPicPr>
          <p:blipFill rotWithShape="1">
            <a:blip r:embed="rId5">
              <a:alphaModFix/>
            </a:blip>
            <a:srcRect/>
            <a:stretch/>
          </p:blipFill>
          <p:spPr>
            <a:xfrm>
              <a:off x="361062" y="6280856"/>
              <a:ext cx="1407816" cy="466668"/>
            </a:xfrm>
            <a:prstGeom prst="rect">
              <a:avLst/>
            </a:prstGeom>
            <a:noFill/>
            <a:ln>
              <a:noFill/>
            </a:ln>
          </p:spPr>
        </p:pic>
        <p:sp>
          <p:nvSpPr>
            <p:cNvPr id="22"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3" name="Google Shape;117;p2"/>
            <p:cNvPicPr preferRelativeResize="0"/>
            <p:nvPr/>
          </p:nvPicPr>
          <p:blipFill rotWithShape="1">
            <a:blip r:embed="rId6">
              <a:alphaModFix/>
            </a:blip>
            <a:srcRect l="15814"/>
            <a:stretch/>
          </p:blipFill>
          <p:spPr>
            <a:xfrm>
              <a:off x="1759480" y="6327587"/>
              <a:ext cx="1271993" cy="371486"/>
            </a:xfrm>
            <a:prstGeom prst="rect">
              <a:avLst/>
            </a:prstGeom>
            <a:noFill/>
            <a:ln>
              <a:noFill/>
            </a:ln>
          </p:spPr>
        </p:pic>
        <p:sp>
          <p:nvSpPr>
            <p:cNvPr id="24"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2372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075" y="786007"/>
            <a:ext cx="3232815" cy="2151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075" y="2542415"/>
            <a:ext cx="3232815" cy="205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ortar rectángulo de esquina diagonal"/>
          <p:cNvSpPr/>
          <p:nvPr/>
        </p:nvSpPr>
        <p:spPr>
          <a:xfrm>
            <a:off x="5123541" y="665810"/>
            <a:ext cx="6850744" cy="1676399"/>
          </a:xfrm>
          <a:prstGeom prst="snip2DiagRect">
            <a:avLst>
              <a:gd name="adj1" fmla="val 23317"/>
              <a:gd name="adj2" fmla="val 16667"/>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21909" tIns="60954" rIns="121909" bIns="60954" rtlCol="0" anchor="ctr"/>
          <a:lstStyle/>
          <a:p>
            <a:pPr marL="337097" indent="-337097" algn="just">
              <a:buClr>
                <a:srgbClr val="0F243E"/>
              </a:buClr>
              <a:buSzPts val="2300"/>
            </a:pPr>
            <a:r>
              <a:rPr lang="es-ES" sz="1600" b="1" dirty="0">
                <a:solidFill>
                  <a:srgbClr val="114395"/>
                </a:solidFill>
                <a:latin typeface="Arial Rounded MT Bold" panose="020F0704030504030204" pitchFamily="34" charset="0"/>
                <a:ea typeface="Ebrima" panose="02000000000000000000" pitchFamily="2" charset="0"/>
                <a:cs typeface="Arial" panose="020B0604020202020204" pitchFamily="34" charset="0"/>
                <a:sym typeface="Garamond"/>
              </a:rPr>
              <a:t>Prácticas Profesionales </a:t>
            </a:r>
            <a:r>
              <a:rPr lang="es-ES" sz="15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	</a:t>
            </a:r>
            <a:endParaRPr lang="es-ES" sz="15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337097" algn="just">
              <a:spcBef>
                <a:spcPts val="405"/>
              </a:spcBef>
              <a:buClr>
                <a:srgbClr val="0F243E"/>
              </a:buClr>
              <a:buSzPts val="2300"/>
            </a:pPr>
            <a:r>
              <a:rPr lang="es-ES" sz="15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El alumno deberá realizar sus prácticas profesionales de manera obligatoria a partir del cumplimiento del </a:t>
            </a:r>
            <a:r>
              <a:rPr lang="es-ES" sz="15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70%</a:t>
            </a:r>
            <a:r>
              <a:rPr lang="es-ES" sz="15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 de los créditos. Las prácticas profesionales tiene un valor de 8 créditos en el plan de estudios.</a:t>
            </a:r>
            <a:endParaRPr lang="es-ES" sz="15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p:txBody>
      </p:sp>
      <p:sp>
        <p:nvSpPr>
          <p:cNvPr id="6" name="5 Recortar rectángulo de esquina diagonal"/>
          <p:cNvSpPr/>
          <p:nvPr/>
        </p:nvSpPr>
        <p:spPr>
          <a:xfrm>
            <a:off x="5123541" y="2366967"/>
            <a:ext cx="6850744" cy="1646236"/>
          </a:xfrm>
          <a:prstGeom prst="snip2DiagRect">
            <a:avLst>
              <a:gd name="adj1" fmla="val 23915"/>
              <a:gd name="adj2" fmla="val 16667"/>
            </a:avLst>
          </a:prstGeom>
          <a:ln>
            <a:solidFill>
              <a:schemeClr val="bg1"/>
            </a:solidFill>
          </a:ln>
        </p:spPr>
        <p:style>
          <a:lnRef idx="2">
            <a:schemeClr val="accent5"/>
          </a:lnRef>
          <a:fillRef idx="1">
            <a:schemeClr val="lt1"/>
          </a:fillRef>
          <a:effectRef idx="0">
            <a:schemeClr val="accent5"/>
          </a:effectRef>
          <a:fontRef idx="minor">
            <a:schemeClr val="dk1"/>
          </a:fontRef>
        </p:style>
        <p:txBody>
          <a:bodyPr lIns="121909" tIns="60954" rIns="121909" bIns="60954" rtlCol="0" anchor="ctr"/>
          <a:lstStyle/>
          <a:p>
            <a:pPr marL="337097" indent="-337097" algn="just">
              <a:spcBef>
                <a:spcPts val="405"/>
              </a:spcBef>
              <a:buClr>
                <a:srgbClr val="0F243E"/>
              </a:buClr>
              <a:buSzPts val="2300"/>
            </a:pPr>
            <a:r>
              <a:rPr lang="es-ES" sz="1600" b="1" dirty="0">
                <a:solidFill>
                  <a:srgbClr val="114395"/>
                </a:solidFill>
                <a:latin typeface="Arial Rounded MT Bold" panose="020F0704030504030204" pitchFamily="34" charset="0"/>
                <a:ea typeface="Ebrima" panose="02000000000000000000" pitchFamily="2" charset="0"/>
                <a:cs typeface="Arial" panose="020B0604020202020204" pitchFamily="34" charset="0"/>
                <a:sym typeface="Garamond"/>
              </a:rPr>
              <a:t>Servicio Social </a:t>
            </a:r>
            <a:r>
              <a:rPr lang="es-ES" sz="15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	</a:t>
            </a:r>
            <a:endParaRPr lang="es-ES" sz="15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337097" algn="just">
              <a:spcBef>
                <a:spcPts val="405"/>
              </a:spcBef>
              <a:buClr>
                <a:srgbClr val="0F243E"/>
              </a:buClr>
              <a:buSzPts val="2300"/>
            </a:pPr>
            <a:r>
              <a:rPr lang="es-ES" sz="15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El alumno deberá realizar su servicio social a partir una vez que haya cursado el </a:t>
            </a:r>
            <a:r>
              <a:rPr lang="es-ES" sz="15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60%</a:t>
            </a:r>
            <a:r>
              <a:rPr lang="es-ES" sz="15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 de los créditos de su plan de estudios.</a:t>
            </a:r>
            <a:endParaRPr lang="es-ES" sz="15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p:txBody>
      </p:sp>
      <p:sp>
        <p:nvSpPr>
          <p:cNvPr id="7" name="6 Recortar rectángulo de esquina diagonal"/>
          <p:cNvSpPr/>
          <p:nvPr/>
        </p:nvSpPr>
        <p:spPr>
          <a:xfrm>
            <a:off x="5009985" y="3892957"/>
            <a:ext cx="6850744" cy="2222500"/>
          </a:xfrm>
          <a:prstGeom prst="snip2DiagRect">
            <a:avLst>
              <a:gd name="adj1" fmla="val 19553"/>
              <a:gd name="adj2" fmla="val 16667"/>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121909" tIns="60954" rIns="121909" bIns="60954" rtlCol="0" anchor="ctr"/>
          <a:lstStyle/>
          <a:p>
            <a:pPr marL="337097" indent="-337097" algn="just">
              <a:spcBef>
                <a:spcPts val="405"/>
              </a:spcBef>
              <a:buClr>
                <a:srgbClr val="0F243E"/>
              </a:buClr>
              <a:buSzPts val="2300"/>
            </a:pPr>
            <a:r>
              <a:rPr lang="es-ES" sz="1600" b="1" dirty="0">
                <a:solidFill>
                  <a:srgbClr val="114395"/>
                </a:solidFill>
                <a:latin typeface="Arial Rounded MT Bold" panose="020F0704030504030204" pitchFamily="34" charset="0"/>
                <a:ea typeface="Ebrima" panose="02000000000000000000" pitchFamily="2" charset="0"/>
                <a:cs typeface="Arial" panose="020B0604020202020204" pitchFamily="34" charset="0"/>
                <a:sym typeface="Garamond"/>
              </a:rPr>
              <a:t>Formación Integral</a:t>
            </a:r>
            <a:endParaRPr lang="es-ES" sz="1600" dirty="0">
              <a:solidFill>
                <a:srgbClr val="114395"/>
              </a:solidFill>
              <a:latin typeface="Arial Rounded MT Bold" panose="020F0704030504030204" pitchFamily="34" charset="0"/>
              <a:ea typeface="Ebrima" panose="02000000000000000000" pitchFamily="2" charset="0"/>
              <a:cs typeface="Arial" panose="020B0604020202020204" pitchFamily="34" charset="0"/>
              <a:sym typeface="Garamond"/>
            </a:endParaRPr>
          </a:p>
          <a:p>
            <a:pPr marL="337097" indent="-337097" algn="just">
              <a:spcBef>
                <a:spcPts val="405"/>
              </a:spcBef>
              <a:buClr>
                <a:srgbClr val="0F243E"/>
              </a:buClr>
              <a:buSzPts val="2300"/>
            </a:pPr>
            <a:r>
              <a:rPr lang="es-ES" sz="15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El alumno deberá desarrollar actividades extracurriculares que podrán consistir en cursos, seminarios, talleres, que desarrollen armónicamente aspectos de salud, arte, deporte, humanidades y responsabilidad social. Dichas actividades se registrarán en el historial académico del estudiante como formación integral y se le asignará un valor de 4 créditos (previa autorización del coordinador de carrera). </a:t>
            </a:r>
            <a:endParaRPr lang="es-ES" sz="15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p:txBody>
      </p:sp>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2707" r="8510"/>
          <a:stretch/>
        </p:blipFill>
        <p:spPr bwMode="auto">
          <a:xfrm>
            <a:off x="1494971" y="4456879"/>
            <a:ext cx="3218919" cy="1778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7"/>
          <p:cNvPicPr>
            <a:picLocks noChangeAspect="1"/>
          </p:cNvPicPr>
          <p:nvPr/>
        </p:nvPicPr>
        <p:blipFill rotWithShape="1">
          <a:blip r:embed="rId5">
            <a:duotone>
              <a:schemeClr val="bg2">
                <a:shade val="45000"/>
                <a:satMod val="135000"/>
              </a:schemeClr>
              <a:prstClr val="white"/>
            </a:duotone>
          </a:blip>
          <a:srcRect l="4242" t="63919" r="71904" b="27903"/>
          <a:stretch/>
        </p:blipFill>
        <p:spPr>
          <a:xfrm>
            <a:off x="5" y="6405349"/>
            <a:ext cx="2347415" cy="452651"/>
          </a:xfrm>
          <a:prstGeom prst="rect">
            <a:avLst/>
          </a:prstGeom>
        </p:spPr>
      </p:pic>
      <p:grpSp>
        <p:nvGrpSpPr>
          <p:cNvPr id="19" name="18 Grupo"/>
          <p:cNvGrpSpPr/>
          <p:nvPr/>
        </p:nvGrpSpPr>
        <p:grpSpPr>
          <a:xfrm>
            <a:off x="0" y="48599"/>
            <a:ext cx="12192000" cy="6809401"/>
            <a:chOff x="0" y="48599"/>
            <a:chExt cx="12192000" cy="6809401"/>
          </a:xfrm>
        </p:grpSpPr>
        <p:sp>
          <p:nvSpPr>
            <p:cNvPr id="20"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dirty="0" smtClean="0">
                  <a:solidFill>
                    <a:schemeClr val="lt1"/>
                  </a:solidFill>
                  <a:latin typeface="Avenir"/>
                  <a:ea typeface="Avenir"/>
                  <a:cs typeface="Avenir"/>
                  <a:sym typeface="Avenir"/>
                </a:rPr>
                <a:t>PRÁCTICAS, SERVICIO Y FORMACIÓN INTEGRAL</a:t>
              </a:r>
              <a:endParaRPr sz="2800" b="1" i="0" u="none" strike="noStrike" cap="none" dirty="0">
                <a:solidFill>
                  <a:schemeClr val="lt1"/>
                </a:solidFill>
                <a:latin typeface="Avenir"/>
                <a:ea typeface="Avenir"/>
                <a:cs typeface="Avenir"/>
                <a:sym typeface="Avenir"/>
              </a:endParaRPr>
            </a:p>
          </p:txBody>
        </p:sp>
        <p:sp>
          <p:nvSpPr>
            <p:cNvPr id="21"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22" name="Google Shape;110;p2"/>
            <p:cNvPicPr preferRelativeResize="0"/>
            <p:nvPr/>
          </p:nvPicPr>
          <p:blipFill rotWithShape="1">
            <a:blip r:embed="rId6">
              <a:alphaModFix/>
            </a:blip>
            <a:srcRect/>
            <a:stretch/>
          </p:blipFill>
          <p:spPr>
            <a:xfrm>
              <a:off x="409404" y="334212"/>
              <a:ext cx="921218" cy="528614"/>
            </a:xfrm>
            <a:prstGeom prst="rect">
              <a:avLst/>
            </a:prstGeom>
            <a:noFill/>
            <a:ln>
              <a:noFill/>
            </a:ln>
          </p:spPr>
        </p:pic>
        <p:sp>
          <p:nvSpPr>
            <p:cNvPr id="23"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6"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 name="Google Shape;115;p2"/>
            <p:cNvPicPr preferRelativeResize="0"/>
            <p:nvPr/>
          </p:nvPicPr>
          <p:blipFill rotWithShape="1">
            <a:blip r:embed="rId7">
              <a:alphaModFix/>
            </a:blip>
            <a:srcRect/>
            <a:stretch/>
          </p:blipFill>
          <p:spPr>
            <a:xfrm>
              <a:off x="361062" y="6280856"/>
              <a:ext cx="1407816" cy="466668"/>
            </a:xfrm>
            <a:prstGeom prst="rect">
              <a:avLst/>
            </a:prstGeom>
            <a:noFill/>
            <a:ln>
              <a:noFill/>
            </a:ln>
          </p:spPr>
        </p:pic>
        <p:sp>
          <p:nvSpPr>
            <p:cNvPr id="28"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9" name="Google Shape;117;p2"/>
            <p:cNvPicPr preferRelativeResize="0"/>
            <p:nvPr/>
          </p:nvPicPr>
          <p:blipFill rotWithShape="1">
            <a:blip r:embed="rId8">
              <a:alphaModFix/>
            </a:blip>
            <a:srcRect l="15814"/>
            <a:stretch/>
          </p:blipFill>
          <p:spPr>
            <a:xfrm>
              <a:off x="1759480" y="6327587"/>
              <a:ext cx="1271993" cy="371486"/>
            </a:xfrm>
            <a:prstGeom prst="rect">
              <a:avLst/>
            </a:prstGeom>
            <a:noFill/>
            <a:ln>
              <a:noFill/>
            </a:ln>
          </p:spPr>
        </p:pic>
        <p:sp>
          <p:nvSpPr>
            <p:cNvPr id="30"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833326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1200" y="2193472"/>
            <a:ext cx="10972800" cy="1186541"/>
          </a:xfrm>
        </p:spPr>
        <p:txBody>
          <a:bodyPr>
            <a:noAutofit/>
          </a:bodyPr>
          <a:lstStyle/>
          <a:p>
            <a:r>
              <a:rPr lang="es-MX" sz="1800" dirty="0">
                <a:solidFill>
                  <a:schemeClr val="tx1">
                    <a:lumMod val="50000"/>
                    <a:lumOff val="50000"/>
                  </a:schemeClr>
                </a:solidFill>
                <a:latin typeface="Arial Rounded MT Bold" panose="020F0704030504030204" pitchFamily="34" charset="0"/>
                <a:cs typeface="Arial" panose="020B0604020202020204" pitchFamily="34" charset="0"/>
              </a:rPr>
              <a:t>Se te asignará un tutor, quien te contactará para agendar reuniones en CUCEA (coincidirá con tu horario de clases)</a:t>
            </a:r>
          </a:p>
          <a:p>
            <a:endParaRPr lang="es-MX" sz="1800" dirty="0">
              <a:solidFill>
                <a:schemeClr val="tx1">
                  <a:lumMod val="50000"/>
                  <a:lumOff val="50000"/>
                </a:schemeClr>
              </a:solidFill>
              <a:latin typeface="Arial Rounded MT Bold" panose="020F0704030504030204" pitchFamily="34" charset="0"/>
              <a:cs typeface="Arial" panose="020B0604020202020204" pitchFamily="34" charset="0"/>
            </a:endParaRPr>
          </a:p>
          <a:p>
            <a:r>
              <a:rPr lang="es-MX" sz="1800" dirty="0">
                <a:solidFill>
                  <a:schemeClr val="tx1">
                    <a:lumMod val="50000"/>
                    <a:lumOff val="50000"/>
                  </a:schemeClr>
                </a:solidFill>
                <a:latin typeface="Arial Rounded MT Bold" panose="020F0704030504030204" pitchFamily="34" charset="0"/>
                <a:cs typeface="Arial" panose="020B0604020202020204" pitchFamily="34" charset="0"/>
              </a:rPr>
              <a:t>Será requisito tomar en cuenta las evidencias que existan de que participaste en las actividades asignadas en el proceso tutorial</a:t>
            </a:r>
          </a:p>
        </p:txBody>
      </p:sp>
      <p:grpSp>
        <p:nvGrpSpPr>
          <p:cNvPr id="15" name="14 Grupo"/>
          <p:cNvGrpSpPr/>
          <p:nvPr/>
        </p:nvGrpSpPr>
        <p:grpSpPr>
          <a:xfrm>
            <a:off x="0" y="48599"/>
            <a:ext cx="12192000" cy="6809401"/>
            <a:chOff x="0" y="48599"/>
            <a:chExt cx="12192000" cy="6809401"/>
          </a:xfrm>
        </p:grpSpPr>
        <p:sp>
          <p:nvSpPr>
            <p:cNvPr id="16"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TUTORÍAS</a:t>
              </a:r>
              <a:endParaRPr sz="2800" b="1" i="0" u="none" strike="noStrike" cap="none" dirty="0">
                <a:solidFill>
                  <a:schemeClr val="lt1"/>
                </a:solidFill>
                <a:latin typeface="Avenir"/>
                <a:ea typeface="Avenir"/>
                <a:cs typeface="Avenir"/>
                <a:sym typeface="Avenir"/>
              </a:endParaRPr>
            </a:p>
          </p:txBody>
        </p:sp>
        <p:sp>
          <p:nvSpPr>
            <p:cNvPr id="17"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18" name="Google Shape;110;p2"/>
            <p:cNvPicPr preferRelativeResize="0"/>
            <p:nvPr/>
          </p:nvPicPr>
          <p:blipFill rotWithShape="1">
            <a:blip r:embed="rId2">
              <a:alphaModFix/>
            </a:blip>
            <a:srcRect/>
            <a:stretch/>
          </p:blipFill>
          <p:spPr>
            <a:xfrm>
              <a:off x="409404" y="334212"/>
              <a:ext cx="921218" cy="528614"/>
            </a:xfrm>
            <a:prstGeom prst="rect">
              <a:avLst/>
            </a:prstGeom>
            <a:noFill/>
            <a:ln>
              <a:noFill/>
            </a:ln>
          </p:spPr>
        </p:pic>
        <p:sp>
          <p:nvSpPr>
            <p:cNvPr id="19"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2"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 name="Google Shape;115;p2"/>
            <p:cNvPicPr preferRelativeResize="0"/>
            <p:nvPr/>
          </p:nvPicPr>
          <p:blipFill rotWithShape="1">
            <a:blip r:embed="rId3">
              <a:alphaModFix/>
            </a:blip>
            <a:srcRect/>
            <a:stretch/>
          </p:blipFill>
          <p:spPr>
            <a:xfrm>
              <a:off x="361062" y="6280856"/>
              <a:ext cx="1407816" cy="466668"/>
            </a:xfrm>
            <a:prstGeom prst="rect">
              <a:avLst/>
            </a:prstGeom>
            <a:noFill/>
            <a:ln>
              <a:noFill/>
            </a:ln>
          </p:spPr>
        </p:pic>
        <p:sp>
          <p:nvSpPr>
            <p:cNvPr id="24"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5" name="Google Shape;117;p2"/>
            <p:cNvPicPr preferRelativeResize="0"/>
            <p:nvPr/>
          </p:nvPicPr>
          <p:blipFill rotWithShape="1">
            <a:blip r:embed="rId4">
              <a:alphaModFix/>
            </a:blip>
            <a:srcRect l="15814"/>
            <a:stretch/>
          </p:blipFill>
          <p:spPr>
            <a:xfrm>
              <a:off x="1759480" y="6327587"/>
              <a:ext cx="1271993" cy="371486"/>
            </a:xfrm>
            <a:prstGeom prst="rect">
              <a:avLst/>
            </a:prstGeom>
            <a:noFill/>
            <a:ln>
              <a:noFill/>
            </a:ln>
          </p:spPr>
        </p:pic>
        <p:sp>
          <p:nvSpPr>
            <p:cNvPr id="26"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66384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9"/>
          <p:cNvSpPr txBox="1">
            <a:spLocks noGrp="1"/>
          </p:cNvSpPr>
          <p:nvPr>
            <p:ph type="title"/>
          </p:nvPr>
        </p:nvSpPr>
        <p:spPr>
          <a:xfrm>
            <a:off x="1173712" y="859424"/>
            <a:ext cx="7987553" cy="1143000"/>
          </a:xfrm>
          <a:prstGeom prst="rect">
            <a:avLst/>
          </a:prstGeom>
          <a:noFill/>
          <a:ln>
            <a:noFill/>
          </a:ln>
        </p:spPr>
        <p:txBody>
          <a:bodyPr spcFirstLastPara="1" wrap="square" lIns="89880" tIns="44930" rIns="89880" bIns="44930" anchor="t" anchorCtr="0">
            <a:noAutofit/>
          </a:bodyPr>
          <a:lstStyle/>
          <a:p>
            <a:pPr>
              <a:buClr>
                <a:srgbClr val="0F243E"/>
              </a:buClr>
              <a:buSzPts val="3200"/>
            </a:pPr>
            <a:r>
              <a:rPr lang="es-MX"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
            </a:r>
            <a:br>
              <a:rPr lang="es-MX"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br>
            <a:endParaRPr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endParaRPr>
          </a:p>
        </p:txBody>
      </p:sp>
      <p:sp>
        <p:nvSpPr>
          <p:cNvPr id="285" name="Google Shape;285;p39"/>
          <p:cNvSpPr txBox="1">
            <a:spLocks noGrp="1"/>
          </p:cNvSpPr>
          <p:nvPr>
            <p:ph type="body" idx="1"/>
          </p:nvPr>
        </p:nvSpPr>
        <p:spPr>
          <a:xfrm>
            <a:off x="1421724" y="2243640"/>
            <a:ext cx="9333363" cy="3920493"/>
          </a:xfrm>
          <a:prstGeom prst="rect">
            <a:avLst/>
          </a:prstGeom>
          <a:noFill/>
          <a:ln>
            <a:noFill/>
          </a:ln>
        </p:spPr>
        <p:txBody>
          <a:bodyPr spcFirstLastPara="1" wrap="square" lIns="89880" tIns="44930" rIns="89880" bIns="44930" anchor="t" anchorCtr="0">
            <a:noAutofit/>
          </a:bodyPr>
          <a:lstStyle/>
          <a:p>
            <a:pPr marL="337097" indent="-337097" algn="just">
              <a:spcBef>
                <a:spcPts val="0"/>
              </a:spcBef>
              <a:buClr>
                <a:srgbClr val="7F7F7F"/>
              </a:buClr>
              <a:buSzPts val="2400"/>
              <a:buNone/>
            </a:pPr>
            <a:r>
              <a:rPr lang="es-MX"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	</a:t>
            </a: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Como estudiante de la U de G el alumno podrá tomar cursos que a juicio y con aprobación de la Comisión Permanente de Revalidación de Estudios, Títulos y Grados </a:t>
            </a: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se impartan en programas del mismo nivel de estudios y diversas modalidades educativas</a:t>
            </a: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 de éste y otros centros universitarios de la Universidad de Guadalajara y en otras instituciones de educación superior nacionales y extranjeras.</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337097" algn="just">
              <a:spcBef>
                <a:spcPts val="424"/>
              </a:spcBef>
              <a:buClr>
                <a:schemeClr val="accent5"/>
              </a:buClr>
              <a:buSzPts val="2400"/>
              <a:buNone/>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	</a:t>
            </a: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Requisitos:</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algn="just">
              <a:spcBef>
                <a:spcPts val="424"/>
              </a:spcBef>
              <a:buClr>
                <a:srgbClr val="00B050"/>
              </a:buClr>
              <a:buSzPct val="100000"/>
              <a:buFont typeface="Wingdings" panose="05000000000000000000" pitchFamily="2" charset="2"/>
              <a:buChar char="ü"/>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	Demostrar un promedio general mínimo de 80.</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algn="just">
              <a:spcBef>
                <a:spcPts val="424"/>
              </a:spcBef>
              <a:buClr>
                <a:srgbClr val="00B050"/>
              </a:buClr>
              <a:buSzPct val="100000"/>
              <a:buFont typeface="Wingdings" panose="05000000000000000000" pitchFamily="2" charset="2"/>
              <a:buChar char="ü"/>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	Haber cursado al menos el 40% de los créditos que corresponden al programa académico al momento de realizar la solicitud.</a:t>
            </a:r>
            <a:endParaRPr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algn="just">
              <a:spcBef>
                <a:spcPts val="424"/>
              </a:spcBef>
              <a:buClr>
                <a:srgbClr val="00B050"/>
              </a:buClr>
              <a:buSzPct val="100000"/>
              <a:buFont typeface="Wingdings" panose="05000000000000000000" pitchFamily="2" charset="2"/>
              <a:buChar char="ü"/>
            </a:pPr>
            <a:r>
              <a:rPr lang="es-MX" sz="16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	http://www.cucea.udg.mx/es/servicios/ubia</a:t>
            </a:r>
            <a:endParaRPr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endParaRPr>
          </a:p>
          <a:p>
            <a:pPr marL="337097" indent="-202634">
              <a:spcBef>
                <a:spcPts val="424"/>
              </a:spcBef>
              <a:buSzPts val="2400"/>
              <a:buNone/>
            </a:pPr>
            <a:endParaRPr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endParaRPr>
          </a:p>
        </p:txBody>
      </p:sp>
      <p:sp>
        <p:nvSpPr>
          <p:cNvPr id="2" name="1 CuadroTexto"/>
          <p:cNvSpPr txBox="1"/>
          <p:nvPr/>
        </p:nvSpPr>
        <p:spPr>
          <a:xfrm>
            <a:off x="1213945" y="5265683"/>
            <a:ext cx="10074165" cy="646331"/>
          </a:xfrm>
          <a:prstGeom prst="rect">
            <a:avLst/>
          </a:prstGeom>
          <a:noFill/>
        </p:spPr>
        <p:txBody>
          <a:bodyPr wrap="square" rtlCol="0">
            <a:spAutoFit/>
          </a:bodyPr>
          <a:lstStyle/>
          <a:p>
            <a:r>
              <a:rPr lang="es-MX" sz="1800" dirty="0">
                <a:latin typeface="Arial Rounded MT Bold" panose="020F0704030504030204" pitchFamily="34" charset="0"/>
              </a:rPr>
              <a:t>Coordinación de Servicios Académicos - Unidad de Intercambio </a:t>
            </a:r>
            <a:r>
              <a:rPr lang="es-MX" sz="1800" dirty="0" smtClean="0">
                <a:latin typeface="Arial Rounded MT Bold" panose="020F0704030504030204" pitchFamily="34" charset="0"/>
              </a:rPr>
              <a:t>Académico</a:t>
            </a:r>
            <a:endParaRPr lang="es-MX" sz="1800" dirty="0">
              <a:latin typeface="Arial Rounded MT Bold" panose="020F0704030504030204" pitchFamily="34" charset="0"/>
            </a:endParaRPr>
          </a:p>
          <a:p>
            <a:endParaRPr lang="es-MX" sz="1800" dirty="0">
              <a:latin typeface="Arial Rounded MT Bold" panose="020F0704030504030204" pitchFamily="34" charset="0"/>
            </a:endParaRPr>
          </a:p>
        </p:txBody>
      </p:sp>
      <p:grpSp>
        <p:nvGrpSpPr>
          <p:cNvPr id="16" name="15 Grupo"/>
          <p:cNvGrpSpPr/>
          <p:nvPr/>
        </p:nvGrpSpPr>
        <p:grpSpPr>
          <a:xfrm>
            <a:off x="0" y="48599"/>
            <a:ext cx="12192000" cy="6809401"/>
            <a:chOff x="0" y="48599"/>
            <a:chExt cx="12192000" cy="6809401"/>
          </a:xfrm>
        </p:grpSpPr>
        <p:sp>
          <p:nvSpPr>
            <p:cNvPr id="17"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1800" b="1" i="0" u="none" strike="noStrike" cap="none" dirty="0" smtClean="0">
                  <a:solidFill>
                    <a:schemeClr val="lt1"/>
                  </a:solidFill>
                  <a:latin typeface="Avenir"/>
                  <a:ea typeface="Avenir"/>
                  <a:cs typeface="Avenir"/>
                  <a:sym typeface="Avenir"/>
                </a:rPr>
                <a:t>MOVILIDAD EN RED, INTERCAMBIOS NACIONALES E INTERNACIONALES, BECAS</a:t>
              </a:r>
              <a:endParaRPr sz="1800" b="1" i="0" u="none" strike="noStrike" cap="none" dirty="0">
                <a:solidFill>
                  <a:schemeClr val="lt1"/>
                </a:solidFill>
                <a:latin typeface="Avenir"/>
                <a:ea typeface="Avenir"/>
                <a:cs typeface="Avenir"/>
                <a:sym typeface="Avenir"/>
              </a:endParaRPr>
            </a:p>
          </p:txBody>
        </p:sp>
        <p:sp>
          <p:nvSpPr>
            <p:cNvPr id="18" name="Google Shape;109;p2"/>
            <p:cNvSpPr/>
            <p:nvPr/>
          </p:nvSpPr>
          <p:spPr>
            <a:xfrm>
              <a:off x="1593552" y="367698"/>
              <a:ext cx="5244081"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1800" b="1" i="0" u="none" strike="noStrike" cap="none">
                <a:solidFill>
                  <a:schemeClr val="lt1"/>
                </a:solidFill>
                <a:latin typeface="Corbel"/>
                <a:ea typeface="Corbel"/>
                <a:cs typeface="Corbel"/>
                <a:sym typeface="Corbel"/>
              </a:endParaRPr>
            </a:p>
          </p:txBody>
        </p:sp>
        <p:pic>
          <p:nvPicPr>
            <p:cNvPr id="19" name="Google Shape;110;p2"/>
            <p:cNvPicPr preferRelativeResize="0"/>
            <p:nvPr/>
          </p:nvPicPr>
          <p:blipFill rotWithShape="1">
            <a:blip r:embed="rId3">
              <a:alphaModFix/>
            </a:blip>
            <a:srcRect/>
            <a:stretch/>
          </p:blipFill>
          <p:spPr>
            <a:xfrm>
              <a:off x="409404" y="334212"/>
              <a:ext cx="921218" cy="528614"/>
            </a:xfrm>
            <a:prstGeom prst="rect">
              <a:avLst/>
            </a:prstGeom>
            <a:noFill/>
            <a:ln>
              <a:noFill/>
            </a:ln>
          </p:spPr>
        </p:pic>
        <p:sp>
          <p:nvSpPr>
            <p:cNvPr id="20"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3"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 name="Google Shape;115;p2"/>
            <p:cNvPicPr preferRelativeResize="0"/>
            <p:nvPr/>
          </p:nvPicPr>
          <p:blipFill rotWithShape="1">
            <a:blip r:embed="rId4">
              <a:alphaModFix/>
            </a:blip>
            <a:srcRect/>
            <a:stretch/>
          </p:blipFill>
          <p:spPr>
            <a:xfrm>
              <a:off x="361062" y="6280856"/>
              <a:ext cx="1407816" cy="466668"/>
            </a:xfrm>
            <a:prstGeom prst="rect">
              <a:avLst/>
            </a:prstGeom>
            <a:noFill/>
            <a:ln>
              <a:noFill/>
            </a:ln>
          </p:spPr>
        </p:pic>
        <p:sp>
          <p:nvSpPr>
            <p:cNvPr id="25"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6" name="Google Shape;117;p2"/>
            <p:cNvPicPr preferRelativeResize="0"/>
            <p:nvPr/>
          </p:nvPicPr>
          <p:blipFill rotWithShape="1">
            <a:blip r:embed="rId5">
              <a:alphaModFix/>
            </a:blip>
            <a:srcRect l="15814"/>
            <a:stretch/>
          </p:blipFill>
          <p:spPr>
            <a:xfrm>
              <a:off x="1759480" y="6327587"/>
              <a:ext cx="1271993" cy="371486"/>
            </a:xfrm>
            <a:prstGeom prst="rect">
              <a:avLst/>
            </a:prstGeom>
            <a:noFill/>
            <a:ln>
              <a:noFill/>
            </a:ln>
          </p:spPr>
        </p:pic>
        <p:sp>
          <p:nvSpPr>
            <p:cNvPr id="27"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175944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4" name="Google Shape;294;p40"/>
          <p:cNvSpPr/>
          <p:nvPr/>
        </p:nvSpPr>
        <p:spPr>
          <a:xfrm>
            <a:off x="5641483" y="879920"/>
            <a:ext cx="4059108" cy="710911"/>
          </a:xfrm>
          <a:prstGeom prst="rect">
            <a:avLst/>
          </a:prstGeom>
          <a:noFill/>
          <a:ln>
            <a:noFill/>
          </a:ln>
        </p:spPr>
        <p:txBody>
          <a:bodyPr spcFirstLastPara="1" wrap="square" lIns="85449" tIns="42726" rIns="85449" bIns="42726" anchor="t" anchorCtr="0">
            <a:noAutofit/>
          </a:bodyPr>
          <a:lstStyle/>
          <a:p>
            <a:r>
              <a:rPr lang="es-MX" sz="1600" b="1"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Oferta Académica – Licenciaturas – </a:t>
            </a:r>
            <a:endParaRPr sz="1600" dirty="0">
              <a:solidFill>
                <a:schemeClr val="tx1">
                  <a:lumMod val="50000"/>
                  <a:lumOff val="50000"/>
                </a:schemeClr>
              </a:solidFill>
              <a:latin typeface="Arial Rounded MT Bold" panose="020F0704030504030204" pitchFamily="34" charset="0"/>
              <a:cs typeface="Arial" panose="020B0604020202020204" pitchFamily="34" charset="0"/>
            </a:endParaRPr>
          </a:p>
          <a:p>
            <a:r>
              <a:rPr lang="es-MX" sz="1600" b="1"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Gestión y Economía Ambiental </a:t>
            </a:r>
            <a:endParaRPr sz="1600" b="1"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endParaRPr>
          </a:p>
        </p:txBody>
      </p:sp>
      <p:sp>
        <p:nvSpPr>
          <p:cNvPr id="295" name="Google Shape;295;p40"/>
          <p:cNvSpPr/>
          <p:nvPr/>
        </p:nvSpPr>
        <p:spPr>
          <a:xfrm>
            <a:off x="1425960" y="947813"/>
            <a:ext cx="2453543" cy="575127"/>
          </a:xfrm>
          <a:prstGeom prst="rect">
            <a:avLst/>
          </a:prstGeom>
          <a:noFill/>
          <a:ln>
            <a:noFill/>
          </a:ln>
        </p:spPr>
        <p:txBody>
          <a:bodyPr spcFirstLastPara="1" wrap="square" lIns="85449" tIns="42726" rIns="85449" bIns="42726" anchor="t" anchorCtr="0">
            <a:noAutofit/>
          </a:bodyPr>
          <a:lstStyle/>
          <a:p>
            <a:pPr>
              <a:lnSpc>
                <a:spcPct val="90000"/>
              </a:lnSpc>
            </a:pPr>
            <a:endParaRPr sz="2100" dirty="0">
              <a:solidFill>
                <a:srgbClr val="114395"/>
              </a:solidFill>
              <a:latin typeface="Arial" panose="020B0604020202020204" pitchFamily="34" charset="0"/>
              <a:cs typeface="Arial" panose="020B0604020202020204" pitchFamily="34" charset="0"/>
            </a:endParaRPr>
          </a:p>
        </p:txBody>
      </p:sp>
      <p:sp>
        <p:nvSpPr>
          <p:cNvPr id="4" name="CuadroTexto 3"/>
          <p:cNvSpPr txBox="1"/>
          <p:nvPr/>
        </p:nvSpPr>
        <p:spPr>
          <a:xfrm>
            <a:off x="644503" y="1626644"/>
            <a:ext cx="4491791" cy="415494"/>
          </a:xfrm>
          <a:prstGeom prst="rect">
            <a:avLst/>
          </a:prstGeom>
          <a:noFill/>
        </p:spPr>
        <p:txBody>
          <a:bodyPr wrap="square" lIns="121917" tIns="60958" rIns="121917" bIns="60958" rtlCol="0">
            <a:spAutoFit/>
          </a:bodyPr>
          <a:lstStyle/>
          <a:p>
            <a:r>
              <a:rPr lang="es-MX" sz="1900" dirty="0">
                <a:solidFill>
                  <a:schemeClr val="tx1">
                    <a:lumMod val="50000"/>
                    <a:lumOff val="50000"/>
                  </a:schemeClr>
                </a:solidFill>
                <a:latin typeface="Arial Rounded MT Bold" panose="020F0704030504030204" pitchFamily="34" charset="0"/>
                <a:cs typeface="Arial" panose="020B0604020202020204" pitchFamily="34" charset="0"/>
              </a:rPr>
              <a:t>Accede a www.cucea.udg.mx</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66" t="12029" r="15931" b="6250"/>
          <a:stretch/>
        </p:blipFill>
        <p:spPr bwMode="auto">
          <a:xfrm>
            <a:off x="347917" y="2037012"/>
            <a:ext cx="5486835" cy="3723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275" t="15154" r="6823" b="5638"/>
          <a:stretch/>
        </p:blipFill>
        <p:spPr bwMode="auto">
          <a:xfrm>
            <a:off x="4181186" y="2592154"/>
            <a:ext cx="7532591" cy="377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3" name="Google Shape;293;p40"/>
          <p:cNvSpPr/>
          <p:nvPr/>
        </p:nvSpPr>
        <p:spPr>
          <a:xfrm rot="5400000">
            <a:off x="6340523" y="2456952"/>
            <a:ext cx="1110283" cy="287176"/>
          </a:xfrm>
          <a:prstGeom prst="rightArrow">
            <a:avLst>
              <a:gd name="adj1" fmla="val 50000"/>
              <a:gd name="adj2" fmla="val 50000"/>
            </a:avLst>
          </a:prstGeom>
          <a:solidFill>
            <a:srgbClr val="632423"/>
          </a:solidFill>
          <a:ln w="25400" cap="flat" cmpd="sng">
            <a:solidFill>
              <a:srgbClr val="632423"/>
            </a:solidFill>
            <a:prstDash val="solid"/>
            <a:round/>
            <a:headEnd type="none" w="sm" len="sm"/>
            <a:tailEnd type="none" w="sm" len="sm"/>
          </a:ln>
          <a:effectLst>
            <a:outerShdw blurRad="44450" dist="27940" dir="5400000" algn="ctr">
              <a:srgbClr val="000000">
                <a:alpha val="31764"/>
              </a:srgbClr>
            </a:outerShdw>
          </a:effectLst>
        </p:spPr>
        <p:txBody>
          <a:bodyPr spcFirstLastPara="1" wrap="square" lIns="85449" tIns="42726" rIns="85449" bIns="42726" anchor="ctr" anchorCtr="0">
            <a:noAutofit/>
          </a:bodyPr>
          <a:lstStyle/>
          <a:p>
            <a:pPr algn="ctr"/>
            <a:endParaRPr sz="1900">
              <a:solidFill>
                <a:srgbClr val="0F243E"/>
              </a:solidFill>
              <a:latin typeface="Arial" panose="020B0604020202020204" pitchFamily="34" charset="0"/>
              <a:ea typeface="Calibri"/>
              <a:cs typeface="Arial" panose="020B0604020202020204" pitchFamily="34" charset="0"/>
              <a:sym typeface="Calibri"/>
            </a:endParaRPr>
          </a:p>
        </p:txBody>
      </p:sp>
      <p:grpSp>
        <p:nvGrpSpPr>
          <p:cNvPr id="19" name="18 Grupo"/>
          <p:cNvGrpSpPr/>
          <p:nvPr/>
        </p:nvGrpSpPr>
        <p:grpSpPr>
          <a:xfrm>
            <a:off x="0" y="48599"/>
            <a:ext cx="12192000" cy="6809401"/>
            <a:chOff x="0" y="48599"/>
            <a:chExt cx="12192000" cy="6809401"/>
          </a:xfrm>
        </p:grpSpPr>
        <p:sp>
          <p:nvSpPr>
            <p:cNvPr id="20"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PÁGINA WEB</a:t>
              </a:r>
              <a:endParaRPr sz="2800" b="1" i="0" u="none" strike="noStrike" cap="none" dirty="0">
                <a:solidFill>
                  <a:schemeClr val="lt1"/>
                </a:solidFill>
                <a:latin typeface="Avenir"/>
                <a:ea typeface="Avenir"/>
                <a:cs typeface="Avenir"/>
                <a:sym typeface="Avenir"/>
              </a:endParaRPr>
            </a:p>
          </p:txBody>
        </p:sp>
        <p:sp>
          <p:nvSpPr>
            <p:cNvPr id="21"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22" name="Google Shape;110;p2"/>
            <p:cNvPicPr preferRelativeResize="0"/>
            <p:nvPr/>
          </p:nvPicPr>
          <p:blipFill rotWithShape="1">
            <a:blip r:embed="rId5">
              <a:alphaModFix/>
            </a:blip>
            <a:srcRect/>
            <a:stretch/>
          </p:blipFill>
          <p:spPr>
            <a:xfrm>
              <a:off x="409404" y="334212"/>
              <a:ext cx="921218" cy="528614"/>
            </a:xfrm>
            <a:prstGeom prst="rect">
              <a:avLst/>
            </a:prstGeom>
            <a:noFill/>
            <a:ln>
              <a:noFill/>
            </a:ln>
          </p:spPr>
        </p:pic>
        <p:sp>
          <p:nvSpPr>
            <p:cNvPr id="23"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6"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 name="Google Shape;115;p2"/>
            <p:cNvPicPr preferRelativeResize="0"/>
            <p:nvPr/>
          </p:nvPicPr>
          <p:blipFill rotWithShape="1">
            <a:blip r:embed="rId6">
              <a:alphaModFix/>
            </a:blip>
            <a:srcRect/>
            <a:stretch/>
          </p:blipFill>
          <p:spPr>
            <a:xfrm>
              <a:off x="361062" y="6280856"/>
              <a:ext cx="1407816" cy="466668"/>
            </a:xfrm>
            <a:prstGeom prst="rect">
              <a:avLst/>
            </a:prstGeom>
            <a:noFill/>
            <a:ln>
              <a:noFill/>
            </a:ln>
          </p:spPr>
        </p:pic>
        <p:sp>
          <p:nvSpPr>
            <p:cNvPr id="28"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9" name="Google Shape;117;p2"/>
            <p:cNvPicPr preferRelativeResize="0"/>
            <p:nvPr/>
          </p:nvPicPr>
          <p:blipFill rotWithShape="1">
            <a:blip r:embed="rId7">
              <a:alphaModFix/>
            </a:blip>
            <a:srcRect l="15814"/>
            <a:stretch/>
          </p:blipFill>
          <p:spPr>
            <a:xfrm>
              <a:off x="1759480" y="6327587"/>
              <a:ext cx="1271993" cy="371486"/>
            </a:xfrm>
            <a:prstGeom prst="rect">
              <a:avLst/>
            </a:prstGeom>
            <a:noFill/>
            <a:ln>
              <a:noFill/>
            </a:ln>
          </p:spPr>
        </p:pic>
        <p:sp>
          <p:nvSpPr>
            <p:cNvPr id="30"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815501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2" name="Google Shape;302;p41"/>
          <p:cNvPicPr preferRelativeResize="0"/>
          <p:nvPr/>
        </p:nvPicPr>
        <p:blipFill rotWithShape="1">
          <a:blip r:embed="rId3">
            <a:alphaModFix/>
          </a:blip>
          <a:srcRect l="15225" t="6720" r="15741" b="4240"/>
          <a:stretch/>
        </p:blipFill>
        <p:spPr>
          <a:xfrm>
            <a:off x="7444256" y="1724409"/>
            <a:ext cx="3759784" cy="3088895"/>
          </a:xfrm>
          <a:prstGeom prst="rect">
            <a:avLst/>
          </a:prstGeom>
          <a:noFill/>
          <a:ln>
            <a:noFill/>
          </a:ln>
        </p:spPr>
      </p:pic>
      <p:sp>
        <p:nvSpPr>
          <p:cNvPr id="304" name="Google Shape;304;p41"/>
          <p:cNvSpPr/>
          <p:nvPr/>
        </p:nvSpPr>
        <p:spPr>
          <a:xfrm rot="5400000">
            <a:off x="7242740" y="1756593"/>
            <a:ext cx="1203397" cy="287176"/>
          </a:xfrm>
          <a:prstGeom prst="rightArrow">
            <a:avLst>
              <a:gd name="adj1" fmla="val 50000"/>
              <a:gd name="adj2" fmla="val 50000"/>
            </a:avLst>
          </a:prstGeom>
          <a:solidFill>
            <a:srgbClr val="632423"/>
          </a:solidFill>
          <a:ln w="25400" cap="flat" cmpd="sng">
            <a:solidFill>
              <a:srgbClr val="632423"/>
            </a:solidFill>
            <a:prstDash val="solid"/>
            <a:round/>
            <a:headEnd type="none" w="sm" len="sm"/>
            <a:tailEnd type="none" w="sm" len="sm"/>
          </a:ln>
          <a:effectLst>
            <a:outerShdw blurRad="44450" dist="27940" dir="5400000" algn="ctr">
              <a:srgbClr val="000000">
                <a:alpha val="31764"/>
              </a:srgbClr>
            </a:outerShdw>
          </a:effectLst>
        </p:spPr>
        <p:txBody>
          <a:bodyPr spcFirstLastPara="1" wrap="square" lIns="85449" tIns="42726" rIns="85449" bIns="42726" anchor="ctr" anchorCtr="0">
            <a:noAutofit/>
          </a:bodyPr>
          <a:lstStyle/>
          <a:p>
            <a:pPr algn="ctr"/>
            <a:endParaRPr sz="1900">
              <a:solidFill>
                <a:srgbClr val="C00000"/>
              </a:solidFill>
              <a:latin typeface="Calibri"/>
              <a:ea typeface="Calibri"/>
              <a:cs typeface="Calibri"/>
              <a:sym typeface="Calibri"/>
            </a:endParaRPr>
          </a:p>
        </p:txBody>
      </p:sp>
      <p:sp>
        <p:nvSpPr>
          <p:cNvPr id="306" name="Google Shape;306;p41"/>
          <p:cNvSpPr txBox="1"/>
          <p:nvPr/>
        </p:nvSpPr>
        <p:spPr>
          <a:xfrm>
            <a:off x="1368979" y="1032205"/>
            <a:ext cx="3715036" cy="437603"/>
          </a:xfrm>
          <a:prstGeom prst="rect">
            <a:avLst/>
          </a:prstGeom>
          <a:noFill/>
          <a:ln>
            <a:noFill/>
          </a:ln>
          <a:effectLst>
            <a:outerShdw blurRad="63500" dist="558800" dir="12000000" sx="125000" sy="125000" algn="ctr" rotWithShape="0">
              <a:schemeClr val="dk1"/>
            </a:outerShdw>
          </a:effectLst>
        </p:spPr>
        <p:txBody>
          <a:bodyPr spcFirstLastPara="1" wrap="square" lIns="85449" tIns="42726" rIns="85449" bIns="42726" anchor="t" anchorCtr="0">
            <a:noAutofit/>
          </a:bodyPr>
          <a:lstStyle/>
          <a:p>
            <a:pPr>
              <a:lnSpc>
                <a:spcPct val="90000"/>
              </a:lnSpc>
              <a:buClr>
                <a:srgbClr val="632423"/>
              </a:buClr>
              <a:buSzPts val="2400"/>
            </a:pPr>
            <a:r>
              <a:rPr lang="es-MX" sz="1600" dirty="0">
                <a:solidFill>
                  <a:schemeClr val="tx1">
                    <a:lumMod val="50000"/>
                    <a:lumOff val="50000"/>
                  </a:schemeClr>
                </a:solidFill>
                <a:latin typeface="Arial Rounded MT Bold" panose="020F0704030504030204" pitchFamily="34" charset="0"/>
                <a:ea typeface="Garamond"/>
                <a:cs typeface="Garamond"/>
                <a:sym typeface="Garamond"/>
              </a:rPr>
              <a:t>1. Ingresa al Portal de SIIAU</a:t>
            </a:r>
            <a:endParaRPr sz="1600" dirty="0">
              <a:solidFill>
                <a:schemeClr val="tx1">
                  <a:lumMod val="50000"/>
                  <a:lumOff val="50000"/>
                </a:schemeClr>
              </a:solidFill>
              <a:latin typeface="Arial Rounded MT Bold" panose="020F0704030504030204" pitchFamily="34" charset="0"/>
              <a:ea typeface="Garamond"/>
              <a:cs typeface="Garamond"/>
              <a:sym typeface="Garamond"/>
            </a:endParaRPr>
          </a:p>
        </p:txBody>
      </p:sp>
      <p:sp>
        <p:nvSpPr>
          <p:cNvPr id="307" name="Google Shape;307;p41"/>
          <p:cNvSpPr txBox="1"/>
          <p:nvPr/>
        </p:nvSpPr>
        <p:spPr>
          <a:xfrm>
            <a:off x="6599822" y="746217"/>
            <a:ext cx="3715036" cy="437603"/>
          </a:xfrm>
          <a:prstGeom prst="rect">
            <a:avLst/>
          </a:prstGeom>
          <a:noFill/>
          <a:ln>
            <a:noFill/>
          </a:ln>
          <a:effectLst>
            <a:outerShdw blurRad="63500" dist="558800" dir="12000000" sx="125000" sy="125000" algn="ctr" rotWithShape="0">
              <a:schemeClr val="dk1"/>
            </a:outerShdw>
          </a:effectLst>
        </p:spPr>
        <p:txBody>
          <a:bodyPr spcFirstLastPara="1" wrap="square" lIns="85449" tIns="42726" rIns="85449" bIns="42726" anchor="t" anchorCtr="0">
            <a:noAutofit/>
          </a:bodyPr>
          <a:lstStyle/>
          <a:p>
            <a:pPr>
              <a:lnSpc>
                <a:spcPct val="90000"/>
              </a:lnSpc>
              <a:buClr>
                <a:srgbClr val="632423"/>
              </a:buClr>
              <a:buSzPts val="2400"/>
            </a:pPr>
            <a:r>
              <a:rPr lang="es-MX" sz="1600" dirty="0">
                <a:solidFill>
                  <a:schemeClr val="tx1">
                    <a:lumMod val="50000"/>
                    <a:lumOff val="50000"/>
                  </a:schemeClr>
                </a:solidFill>
                <a:latin typeface="Arial Rounded MT Bold" panose="020F0704030504030204" pitchFamily="34" charset="0"/>
                <a:ea typeface="Garamond"/>
                <a:cs typeface="Garamond"/>
                <a:sym typeface="Garamond"/>
              </a:rPr>
              <a:t>2. Ingresa al Sistema Escolar</a:t>
            </a:r>
            <a:endParaRPr sz="1600" dirty="0">
              <a:solidFill>
                <a:schemeClr val="tx1">
                  <a:lumMod val="50000"/>
                  <a:lumOff val="50000"/>
                </a:schemeClr>
              </a:solidFill>
              <a:latin typeface="Arial Rounded MT Bold" panose="020F0704030504030204" pitchFamily="34" charset="0"/>
              <a:ea typeface="Garamond"/>
              <a:cs typeface="Garamond"/>
              <a:sym typeface="Garamond"/>
            </a:endParaRPr>
          </a:p>
        </p:txBody>
      </p:sp>
      <p:sp>
        <p:nvSpPr>
          <p:cNvPr id="308" name="Google Shape;308;p41"/>
          <p:cNvSpPr txBox="1"/>
          <p:nvPr/>
        </p:nvSpPr>
        <p:spPr>
          <a:xfrm>
            <a:off x="1907982" y="5243008"/>
            <a:ext cx="1900695" cy="1098555"/>
          </a:xfrm>
          <a:prstGeom prst="rect">
            <a:avLst/>
          </a:prstGeom>
          <a:noFill/>
          <a:ln>
            <a:noFill/>
          </a:ln>
          <a:effectLst>
            <a:outerShdw blurRad="63500" dist="558800" dir="12000000" sx="125000" sy="125000" algn="ctr" rotWithShape="0">
              <a:schemeClr val="dk1"/>
            </a:outerShdw>
          </a:effectLst>
        </p:spPr>
        <p:txBody>
          <a:bodyPr spcFirstLastPara="1" wrap="square" lIns="85449" tIns="42726" rIns="85449" bIns="42726" anchor="t" anchorCtr="0">
            <a:noAutofit/>
          </a:bodyPr>
          <a:lstStyle/>
          <a:p>
            <a:pPr>
              <a:lnSpc>
                <a:spcPct val="90000"/>
              </a:lnSpc>
              <a:buClr>
                <a:srgbClr val="632423"/>
              </a:buClr>
              <a:buSzPts val="2400"/>
            </a:pPr>
            <a:r>
              <a:rPr lang="es-MX" sz="1600" dirty="0">
                <a:solidFill>
                  <a:schemeClr val="tx1">
                    <a:lumMod val="50000"/>
                    <a:lumOff val="50000"/>
                  </a:schemeClr>
                </a:solidFill>
                <a:latin typeface="Arial Rounded MT Bold" panose="020F0704030504030204" pitchFamily="34" charset="0"/>
                <a:ea typeface="Garamond"/>
                <a:cs typeface="Garamond"/>
                <a:sym typeface="Garamond"/>
              </a:rPr>
              <a:t>3. Digita tu código y tu NIP</a:t>
            </a:r>
            <a:endParaRPr sz="1600" dirty="0">
              <a:solidFill>
                <a:schemeClr val="tx1">
                  <a:lumMod val="50000"/>
                  <a:lumOff val="50000"/>
                </a:schemeClr>
              </a:solidFill>
              <a:latin typeface="Arial Rounded MT Bold" panose="020F0704030504030204" pitchFamily="34" charset="0"/>
              <a:ea typeface="Garamond"/>
              <a:cs typeface="Garamond"/>
              <a:sym typeface="Garamond"/>
            </a:endParaRPr>
          </a:p>
        </p:txBody>
      </p:sp>
      <p:pic>
        <p:nvPicPr>
          <p:cNvPr id="11" name="Imagen 10"/>
          <p:cNvPicPr>
            <a:picLocks noChangeAspect="1"/>
          </p:cNvPicPr>
          <p:nvPr/>
        </p:nvPicPr>
        <p:blipFill rotWithShape="1">
          <a:blip r:embed="rId4">
            <a:duotone>
              <a:schemeClr val="bg2">
                <a:shade val="45000"/>
                <a:satMod val="135000"/>
              </a:schemeClr>
              <a:prstClr val="white"/>
            </a:duotone>
          </a:blip>
          <a:srcRect l="4242" t="63919" r="71904" b="27903"/>
          <a:stretch/>
        </p:blipFill>
        <p:spPr>
          <a:xfrm>
            <a:off x="-14668" y="6405349"/>
            <a:ext cx="2347415" cy="452651"/>
          </a:xfrm>
          <a:prstGeom prst="rect">
            <a:avLst/>
          </a:prstGeom>
        </p:spPr>
      </p:pic>
      <p:sp>
        <p:nvSpPr>
          <p:cNvPr id="12" name="Google Shape;304;p41"/>
          <p:cNvSpPr/>
          <p:nvPr/>
        </p:nvSpPr>
        <p:spPr>
          <a:xfrm rot="5400000">
            <a:off x="5716416" y="941601"/>
            <a:ext cx="426585" cy="287176"/>
          </a:xfrm>
          <a:prstGeom prst="rightArrow">
            <a:avLst>
              <a:gd name="adj1" fmla="val 50000"/>
              <a:gd name="adj2" fmla="val 50000"/>
            </a:avLst>
          </a:prstGeom>
          <a:solidFill>
            <a:srgbClr val="632423"/>
          </a:solidFill>
          <a:ln w="25400" cap="flat" cmpd="sng">
            <a:solidFill>
              <a:srgbClr val="632423"/>
            </a:solidFill>
            <a:prstDash val="solid"/>
            <a:round/>
            <a:headEnd type="none" w="sm" len="sm"/>
            <a:tailEnd type="none" w="sm" len="sm"/>
          </a:ln>
          <a:effectLst>
            <a:outerShdw blurRad="44450" dist="27940" dir="5400000" algn="ctr">
              <a:srgbClr val="000000">
                <a:alpha val="31764"/>
              </a:srgbClr>
            </a:outerShdw>
          </a:effectLst>
        </p:spPr>
        <p:txBody>
          <a:bodyPr spcFirstLastPara="1" wrap="square" lIns="85449" tIns="42726" rIns="85449" bIns="42726" anchor="ctr" anchorCtr="0">
            <a:noAutofit/>
          </a:bodyPr>
          <a:lstStyle/>
          <a:p>
            <a:pPr algn="ctr"/>
            <a:endParaRPr sz="1900">
              <a:solidFill>
                <a:srgbClr val="C00000"/>
              </a:solidFill>
              <a:latin typeface="Calibri"/>
              <a:ea typeface="Calibri"/>
              <a:cs typeface="Calibri"/>
              <a:sym typeface="Calibri"/>
            </a:endParaRPr>
          </a:p>
        </p:txBody>
      </p:sp>
      <p:pic>
        <p:nvPicPr>
          <p:cNvPr id="301" name="Google Shape;301;p41"/>
          <p:cNvPicPr preferRelativeResize="0"/>
          <p:nvPr/>
        </p:nvPicPr>
        <p:blipFill rotWithShape="1">
          <a:blip r:embed="rId5">
            <a:alphaModFix/>
          </a:blip>
          <a:srcRect l="28683" t="7065" r="27698" b="58968"/>
          <a:stretch/>
        </p:blipFill>
        <p:spPr>
          <a:xfrm>
            <a:off x="3808677" y="4699113"/>
            <a:ext cx="3892175" cy="1972703"/>
          </a:xfrm>
          <a:prstGeom prst="roundRect">
            <a:avLst>
              <a:gd name="adj" fmla="val 8594"/>
            </a:avLst>
          </a:prstGeom>
          <a:solidFill>
            <a:srgbClr val="ECECEC"/>
          </a:solidFill>
          <a:ln>
            <a:noFill/>
          </a:ln>
          <a:effectLst>
            <a:reflection stA="38000" endPos="28000" dist="5000" dir="5400000" sy="-100000" algn="bl" rotWithShape="0"/>
          </a:effectLst>
        </p:spPr>
      </p:pic>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5026" r="1489" b="6250"/>
          <a:stretch/>
        </p:blipFill>
        <p:spPr bwMode="auto">
          <a:xfrm>
            <a:off x="0" y="1324675"/>
            <a:ext cx="7306556" cy="3699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22 Grupo"/>
          <p:cNvGrpSpPr/>
          <p:nvPr/>
        </p:nvGrpSpPr>
        <p:grpSpPr>
          <a:xfrm>
            <a:off x="0" y="48599"/>
            <a:ext cx="12192000" cy="6809401"/>
            <a:chOff x="0" y="48599"/>
            <a:chExt cx="12192000" cy="6809401"/>
          </a:xfrm>
        </p:grpSpPr>
        <p:sp>
          <p:nvSpPr>
            <p:cNvPr id="24"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5" name="Google Shape;109;p2"/>
            <p:cNvSpPr/>
            <p:nvPr/>
          </p:nvSpPr>
          <p:spPr>
            <a:xfrm>
              <a:off x="1593552" y="367698"/>
              <a:ext cx="524408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MX" sz="4000" b="1" i="0" u="none" strike="noStrike" cap="none" dirty="0" smtClean="0">
                  <a:solidFill>
                    <a:schemeClr val="lt1"/>
                  </a:solidFill>
                  <a:latin typeface="Corbel"/>
                  <a:ea typeface="Corbel"/>
                  <a:cs typeface="Corbel"/>
                  <a:sym typeface="Corbel"/>
                </a:rPr>
                <a:t>SIIAU</a:t>
              </a:r>
              <a:endParaRPr sz="4000" b="1" i="0" u="none" strike="noStrike" cap="none" dirty="0">
                <a:solidFill>
                  <a:schemeClr val="lt1"/>
                </a:solidFill>
                <a:latin typeface="Corbel"/>
                <a:ea typeface="Corbel"/>
                <a:cs typeface="Corbel"/>
                <a:sym typeface="Corbel"/>
              </a:endParaRPr>
            </a:p>
          </p:txBody>
        </p:sp>
        <p:pic>
          <p:nvPicPr>
            <p:cNvPr id="26" name="Google Shape;110;p2"/>
            <p:cNvPicPr preferRelativeResize="0"/>
            <p:nvPr/>
          </p:nvPicPr>
          <p:blipFill rotWithShape="1">
            <a:blip r:embed="rId7">
              <a:alphaModFix/>
            </a:blip>
            <a:srcRect/>
            <a:stretch/>
          </p:blipFill>
          <p:spPr>
            <a:xfrm>
              <a:off x="409404" y="334212"/>
              <a:ext cx="921218" cy="528614"/>
            </a:xfrm>
            <a:prstGeom prst="rect">
              <a:avLst/>
            </a:prstGeom>
            <a:noFill/>
            <a:ln>
              <a:noFill/>
            </a:ln>
          </p:spPr>
        </p:pic>
        <p:sp>
          <p:nvSpPr>
            <p:cNvPr id="27"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30"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 name="Google Shape;115;p2"/>
            <p:cNvPicPr preferRelativeResize="0"/>
            <p:nvPr/>
          </p:nvPicPr>
          <p:blipFill rotWithShape="1">
            <a:blip r:embed="rId8">
              <a:alphaModFix/>
            </a:blip>
            <a:srcRect/>
            <a:stretch/>
          </p:blipFill>
          <p:spPr>
            <a:xfrm>
              <a:off x="361062" y="6280856"/>
              <a:ext cx="1407816" cy="466668"/>
            </a:xfrm>
            <a:prstGeom prst="rect">
              <a:avLst/>
            </a:prstGeom>
            <a:noFill/>
            <a:ln>
              <a:noFill/>
            </a:ln>
          </p:spPr>
        </p:pic>
        <p:sp>
          <p:nvSpPr>
            <p:cNvPr id="32"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33" name="Google Shape;117;p2"/>
            <p:cNvPicPr preferRelativeResize="0"/>
            <p:nvPr/>
          </p:nvPicPr>
          <p:blipFill rotWithShape="1">
            <a:blip r:embed="rId9">
              <a:alphaModFix/>
            </a:blip>
            <a:srcRect l="15814"/>
            <a:stretch/>
          </p:blipFill>
          <p:spPr>
            <a:xfrm>
              <a:off x="1759480" y="6327587"/>
              <a:ext cx="1271993" cy="371486"/>
            </a:xfrm>
            <a:prstGeom prst="rect">
              <a:avLst/>
            </a:prstGeom>
            <a:noFill/>
            <a:ln>
              <a:noFill/>
            </a:ln>
          </p:spPr>
        </p:pic>
        <p:sp>
          <p:nvSpPr>
            <p:cNvPr id="34"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102303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2"/>
          <p:cNvSpPr txBox="1">
            <a:spLocks noGrp="1"/>
          </p:cNvSpPr>
          <p:nvPr>
            <p:ph type="title"/>
          </p:nvPr>
        </p:nvSpPr>
        <p:spPr>
          <a:xfrm>
            <a:off x="1593552" y="1102516"/>
            <a:ext cx="4037324" cy="877965"/>
          </a:xfrm>
          <a:prstGeom prst="rect">
            <a:avLst/>
          </a:prstGeom>
          <a:noFill/>
          <a:ln>
            <a:noFill/>
          </a:ln>
        </p:spPr>
        <p:txBody>
          <a:bodyPr spcFirstLastPara="1" wrap="square" lIns="89880" tIns="44930" rIns="89880" bIns="44930" anchor="t" anchorCtr="0">
            <a:noAutofit/>
          </a:bodyPr>
          <a:lstStyle/>
          <a:p>
            <a:pPr>
              <a:buClr>
                <a:srgbClr val="0F243E"/>
              </a:buClr>
              <a:buSzPts val="5900"/>
            </a:pPr>
            <a:r>
              <a:rPr lang="es-MX" sz="2100" b="1" dirty="0">
                <a:solidFill>
                  <a:srgbClr val="114395"/>
                </a:solidFill>
                <a:latin typeface="Montserrat" panose="00000500000000000000" pitchFamily="2" charset="0"/>
                <a:ea typeface="Garamond"/>
                <a:cs typeface="Garamond"/>
                <a:sym typeface="Garamond"/>
              </a:rPr>
              <a:t>Horario</a:t>
            </a:r>
            <a:br>
              <a:rPr lang="es-MX" sz="2100" b="1" dirty="0">
                <a:solidFill>
                  <a:srgbClr val="114395"/>
                </a:solidFill>
                <a:latin typeface="Montserrat" panose="00000500000000000000" pitchFamily="2" charset="0"/>
                <a:ea typeface="Garamond"/>
                <a:cs typeface="Garamond"/>
                <a:sym typeface="Garamond"/>
              </a:rPr>
            </a:br>
            <a:endParaRPr sz="2100" dirty="0">
              <a:solidFill>
                <a:srgbClr val="114395"/>
              </a:solidFill>
              <a:latin typeface="Montserrat" panose="00000500000000000000" pitchFamily="2" charset="0"/>
              <a:ea typeface="Garamond"/>
              <a:cs typeface="Garamond"/>
              <a:sym typeface="Garamond"/>
            </a:endParaRPr>
          </a:p>
        </p:txBody>
      </p:sp>
      <p:pic>
        <p:nvPicPr>
          <p:cNvPr id="315" name="Google Shape;315;p42"/>
          <p:cNvPicPr preferRelativeResize="0"/>
          <p:nvPr/>
        </p:nvPicPr>
        <p:blipFill rotWithShape="1">
          <a:blip r:embed="rId3">
            <a:alphaModFix/>
          </a:blip>
          <a:srcRect t="7560" r="32801" b="56321"/>
          <a:stretch/>
        </p:blipFill>
        <p:spPr>
          <a:xfrm>
            <a:off x="3042745" y="1371600"/>
            <a:ext cx="7131770" cy="2485383"/>
          </a:xfrm>
          <a:prstGeom prst="rect">
            <a:avLst/>
          </a:prstGeom>
          <a:noFill/>
          <a:ln>
            <a:noFill/>
          </a:ln>
          <a:effectLst>
            <a:outerShdw blurRad="292100" dist="139700" dir="2700000" algn="tl" rotWithShape="0">
              <a:srgbClr val="333333">
                <a:alpha val="64705"/>
              </a:srgbClr>
            </a:outerShdw>
          </a:effectLst>
        </p:spPr>
      </p:pic>
      <p:pic>
        <p:nvPicPr>
          <p:cNvPr id="316" name="Google Shape;316;p42"/>
          <p:cNvPicPr preferRelativeResize="0"/>
          <p:nvPr/>
        </p:nvPicPr>
        <p:blipFill rotWithShape="1">
          <a:blip r:embed="rId4">
            <a:alphaModFix/>
          </a:blip>
          <a:srcRect/>
          <a:stretch/>
        </p:blipFill>
        <p:spPr>
          <a:xfrm>
            <a:off x="5522270" y="2675622"/>
            <a:ext cx="6404685" cy="3633387"/>
          </a:xfrm>
          <a:prstGeom prst="rect">
            <a:avLst/>
          </a:prstGeom>
          <a:noFill/>
          <a:ln>
            <a:noFill/>
          </a:ln>
        </p:spPr>
      </p:pic>
      <p:sp>
        <p:nvSpPr>
          <p:cNvPr id="317" name="Google Shape;317;p42"/>
          <p:cNvSpPr/>
          <p:nvPr/>
        </p:nvSpPr>
        <p:spPr>
          <a:xfrm rot="5400000">
            <a:off x="2197964" y="2003213"/>
            <a:ext cx="867512" cy="822049"/>
          </a:xfrm>
          <a:prstGeom prst="bentUpArrow">
            <a:avLst>
              <a:gd name="adj1" fmla="val 13662"/>
              <a:gd name="adj2" fmla="val 25997"/>
              <a:gd name="adj3" fmla="val 26993"/>
            </a:avLst>
          </a:prstGeom>
          <a:solidFill>
            <a:srgbClr val="632423"/>
          </a:solidFill>
          <a:ln w="25400" cap="flat" cmpd="sng">
            <a:solidFill>
              <a:srgbClr val="632423"/>
            </a:solidFill>
            <a:prstDash val="solid"/>
            <a:round/>
            <a:headEnd type="none" w="sm" len="sm"/>
            <a:tailEnd type="none" w="sm" len="sm"/>
          </a:ln>
          <a:effectLst>
            <a:outerShdw blurRad="44450" dist="27940" dir="5400000" algn="ctr">
              <a:srgbClr val="000000">
                <a:alpha val="31764"/>
              </a:srgbClr>
            </a:outerShdw>
          </a:effectLst>
        </p:spPr>
        <p:txBody>
          <a:bodyPr spcFirstLastPara="1" wrap="square" lIns="85449" tIns="42726" rIns="85449" bIns="42726" anchor="ctr" anchorCtr="0">
            <a:noAutofit/>
          </a:bodyPr>
          <a:lstStyle/>
          <a:p>
            <a:pPr algn="ctr"/>
            <a:endParaRPr sz="1900">
              <a:solidFill>
                <a:schemeClr val="lt1"/>
              </a:solidFill>
              <a:latin typeface="Calibri"/>
              <a:ea typeface="Calibri"/>
              <a:cs typeface="Calibri"/>
              <a:sym typeface="Calibri"/>
            </a:endParaRPr>
          </a:p>
        </p:txBody>
      </p:sp>
      <p:sp>
        <p:nvSpPr>
          <p:cNvPr id="318" name="Google Shape;318;p42"/>
          <p:cNvSpPr txBox="1"/>
          <p:nvPr/>
        </p:nvSpPr>
        <p:spPr>
          <a:xfrm>
            <a:off x="1947268" y="4412835"/>
            <a:ext cx="3575000" cy="1504680"/>
          </a:xfrm>
          <a:prstGeom prst="rect">
            <a:avLst/>
          </a:prstGeom>
          <a:noFill/>
          <a:ln>
            <a:noFill/>
          </a:ln>
          <a:effectLst>
            <a:outerShdw blurRad="63500" dist="558800" dir="12000000" sx="125000" sy="125000" algn="ctr" rotWithShape="0">
              <a:schemeClr val="dk1"/>
            </a:outerShdw>
          </a:effectLst>
        </p:spPr>
        <p:txBody>
          <a:bodyPr spcFirstLastPara="1" wrap="square" lIns="85449" tIns="42726" rIns="85449" bIns="42726" anchor="t" anchorCtr="0">
            <a:noAutofit/>
          </a:bodyPr>
          <a:lstStyle/>
          <a:p>
            <a:pPr marL="427315" indent="-427315">
              <a:lnSpc>
                <a:spcPct val="80000"/>
              </a:lnSpc>
              <a:buClr>
                <a:srgbClr val="632423"/>
              </a:buClr>
              <a:buSzPts val="2220"/>
              <a:buFont typeface="Arial"/>
              <a:buAutoNum type="arabicPeriod"/>
            </a:pPr>
            <a:r>
              <a:rPr lang="es-MX" sz="1600" dirty="0">
                <a:solidFill>
                  <a:schemeClr val="tx1">
                    <a:lumMod val="50000"/>
                    <a:lumOff val="50000"/>
                  </a:schemeClr>
                </a:solidFill>
                <a:latin typeface="Arial Rounded MT Bold" panose="020F0704030504030204" pitchFamily="34" charset="0"/>
                <a:ea typeface="Garamond"/>
                <a:cs typeface="Garamond"/>
                <a:sym typeface="Garamond"/>
              </a:rPr>
              <a:t>Ingresa al apartado “Alumnos”</a:t>
            </a:r>
            <a:endParaRPr sz="1600" dirty="0">
              <a:solidFill>
                <a:schemeClr val="tx1">
                  <a:lumMod val="50000"/>
                  <a:lumOff val="50000"/>
                </a:schemeClr>
              </a:solidFill>
              <a:latin typeface="Arial Rounded MT Bold" panose="020F0704030504030204" pitchFamily="34" charset="0"/>
            </a:endParaRPr>
          </a:p>
          <a:p>
            <a:pPr marL="427315" indent="-427315">
              <a:lnSpc>
                <a:spcPct val="80000"/>
              </a:lnSpc>
              <a:spcBef>
                <a:spcPts val="883"/>
              </a:spcBef>
              <a:buClr>
                <a:srgbClr val="632423"/>
              </a:buClr>
              <a:buSzPts val="2220"/>
              <a:buFont typeface="Arial"/>
              <a:buAutoNum type="arabicPeriod"/>
            </a:pPr>
            <a:r>
              <a:rPr lang="es-MX" sz="1600" dirty="0">
                <a:solidFill>
                  <a:schemeClr val="tx1">
                    <a:lumMod val="50000"/>
                    <a:lumOff val="50000"/>
                  </a:schemeClr>
                </a:solidFill>
                <a:latin typeface="Arial Rounded MT Bold" panose="020F0704030504030204" pitchFamily="34" charset="0"/>
                <a:ea typeface="Garamond"/>
                <a:cs typeface="Garamond"/>
                <a:sym typeface="Garamond"/>
              </a:rPr>
              <a:t>Selecciona la opción “Registro”</a:t>
            </a:r>
            <a:endParaRPr sz="1600" dirty="0">
              <a:solidFill>
                <a:schemeClr val="tx1">
                  <a:lumMod val="50000"/>
                  <a:lumOff val="50000"/>
                </a:schemeClr>
              </a:solidFill>
              <a:latin typeface="Arial Rounded MT Bold" panose="020F0704030504030204" pitchFamily="34" charset="0"/>
            </a:endParaRPr>
          </a:p>
          <a:p>
            <a:pPr marL="427315" indent="-427315">
              <a:lnSpc>
                <a:spcPct val="80000"/>
              </a:lnSpc>
              <a:spcBef>
                <a:spcPts val="883"/>
              </a:spcBef>
              <a:buClr>
                <a:srgbClr val="632423"/>
              </a:buClr>
              <a:buSzPts val="2220"/>
              <a:buFont typeface="Arial"/>
              <a:buAutoNum type="arabicPeriod"/>
            </a:pPr>
            <a:r>
              <a:rPr lang="es-MX" sz="1600" dirty="0">
                <a:solidFill>
                  <a:schemeClr val="tx1">
                    <a:lumMod val="50000"/>
                    <a:lumOff val="50000"/>
                  </a:schemeClr>
                </a:solidFill>
                <a:latin typeface="Arial Rounded MT Bold" panose="020F0704030504030204" pitchFamily="34" charset="0"/>
                <a:ea typeface="Garamond"/>
                <a:cs typeface="Garamond"/>
                <a:sym typeface="Garamond"/>
              </a:rPr>
              <a:t>Selecciona “Horario</a:t>
            </a:r>
            <a:r>
              <a:rPr lang="es-MX" sz="2000" b="1" dirty="0">
                <a:solidFill>
                  <a:srgbClr val="632423"/>
                </a:solidFill>
                <a:latin typeface="Arial Rounded MT Bold" panose="020F0704030504030204" pitchFamily="34" charset="0"/>
                <a:ea typeface="Garamond"/>
                <a:cs typeface="Garamond"/>
                <a:sym typeface="Garamond"/>
              </a:rPr>
              <a:t>”</a:t>
            </a:r>
            <a:endParaRPr sz="2000" b="1" dirty="0">
              <a:solidFill>
                <a:srgbClr val="632423"/>
              </a:solidFill>
              <a:latin typeface="Arial Rounded MT Bold" panose="020F0704030504030204" pitchFamily="34" charset="0"/>
              <a:ea typeface="Garamond"/>
              <a:cs typeface="Garamond"/>
              <a:sym typeface="Garamond"/>
            </a:endParaRPr>
          </a:p>
        </p:txBody>
      </p:sp>
      <p:pic>
        <p:nvPicPr>
          <p:cNvPr id="8" name="Imagen 7"/>
          <p:cNvPicPr>
            <a:picLocks noChangeAspect="1"/>
          </p:cNvPicPr>
          <p:nvPr/>
        </p:nvPicPr>
        <p:blipFill rotWithShape="1">
          <a:blip r:embed="rId5">
            <a:duotone>
              <a:schemeClr val="bg2">
                <a:shade val="45000"/>
                <a:satMod val="135000"/>
              </a:schemeClr>
              <a:prstClr val="white"/>
            </a:duotone>
          </a:blip>
          <a:srcRect l="4242" t="63919" r="71904" b="27903"/>
          <a:stretch/>
        </p:blipFill>
        <p:spPr>
          <a:xfrm>
            <a:off x="5" y="6405349"/>
            <a:ext cx="2347415" cy="452651"/>
          </a:xfrm>
          <a:prstGeom prst="rect">
            <a:avLst/>
          </a:prstGeom>
        </p:spPr>
      </p:pic>
      <p:grpSp>
        <p:nvGrpSpPr>
          <p:cNvPr id="19" name="18 Grupo"/>
          <p:cNvGrpSpPr/>
          <p:nvPr/>
        </p:nvGrpSpPr>
        <p:grpSpPr>
          <a:xfrm>
            <a:off x="0" y="48599"/>
            <a:ext cx="12192000" cy="6809401"/>
            <a:chOff x="0" y="48599"/>
            <a:chExt cx="12192000" cy="6809401"/>
          </a:xfrm>
        </p:grpSpPr>
        <p:sp>
          <p:nvSpPr>
            <p:cNvPr id="20"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dirty="0" smtClean="0">
                  <a:solidFill>
                    <a:schemeClr val="lt1"/>
                  </a:solidFill>
                  <a:latin typeface="Avenir"/>
                  <a:ea typeface="Avenir"/>
                  <a:cs typeface="Avenir"/>
                  <a:sym typeface="Avenir"/>
                </a:rPr>
                <a:t>HORARIO</a:t>
              </a:r>
              <a:endParaRPr sz="2800" b="1" i="0" u="none" strike="noStrike" cap="none" dirty="0">
                <a:solidFill>
                  <a:schemeClr val="lt1"/>
                </a:solidFill>
                <a:latin typeface="Avenir"/>
                <a:ea typeface="Avenir"/>
                <a:cs typeface="Avenir"/>
                <a:sym typeface="Avenir"/>
              </a:endParaRPr>
            </a:p>
          </p:txBody>
        </p:sp>
        <p:sp>
          <p:nvSpPr>
            <p:cNvPr id="21"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22" name="Google Shape;110;p2"/>
            <p:cNvPicPr preferRelativeResize="0"/>
            <p:nvPr/>
          </p:nvPicPr>
          <p:blipFill rotWithShape="1">
            <a:blip r:embed="rId6">
              <a:alphaModFix/>
            </a:blip>
            <a:srcRect/>
            <a:stretch/>
          </p:blipFill>
          <p:spPr>
            <a:xfrm>
              <a:off x="409404" y="334212"/>
              <a:ext cx="921218" cy="528614"/>
            </a:xfrm>
            <a:prstGeom prst="rect">
              <a:avLst/>
            </a:prstGeom>
            <a:noFill/>
            <a:ln>
              <a:noFill/>
            </a:ln>
          </p:spPr>
        </p:pic>
        <p:sp>
          <p:nvSpPr>
            <p:cNvPr id="23"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6"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 name="Google Shape;115;p2"/>
            <p:cNvPicPr preferRelativeResize="0"/>
            <p:nvPr/>
          </p:nvPicPr>
          <p:blipFill rotWithShape="1">
            <a:blip r:embed="rId7">
              <a:alphaModFix/>
            </a:blip>
            <a:srcRect/>
            <a:stretch/>
          </p:blipFill>
          <p:spPr>
            <a:xfrm>
              <a:off x="361062" y="6280856"/>
              <a:ext cx="1407816" cy="466668"/>
            </a:xfrm>
            <a:prstGeom prst="rect">
              <a:avLst/>
            </a:prstGeom>
            <a:noFill/>
            <a:ln>
              <a:noFill/>
            </a:ln>
          </p:spPr>
        </p:pic>
        <p:sp>
          <p:nvSpPr>
            <p:cNvPr id="28"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9" name="Google Shape;117;p2"/>
            <p:cNvPicPr preferRelativeResize="0"/>
            <p:nvPr/>
          </p:nvPicPr>
          <p:blipFill rotWithShape="1">
            <a:blip r:embed="rId8">
              <a:alphaModFix/>
            </a:blip>
            <a:srcRect l="15814"/>
            <a:stretch/>
          </p:blipFill>
          <p:spPr>
            <a:xfrm>
              <a:off x="1759480" y="6327587"/>
              <a:ext cx="1271993" cy="371486"/>
            </a:xfrm>
            <a:prstGeom prst="rect">
              <a:avLst/>
            </a:prstGeom>
            <a:noFill/>
            <a:ln>
              <a:noFill/>
            </a:ln>
          </p:spPr>
        </p:pic>
        <p:sp>
          <p:nvSpPr>
            <p:cNvPr id="30"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924637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43"/>
          <p:cNvPicPr preferRelativeResize="0"/>
          <p:nvPr/>
        </p:nvPicPr>
        <p:blipFill rotWithShape="1">
          <a:blip r:embed="rId3">
            <a:alphaModFix/>
          </a:blip>
          <a:srcRect t="7560" r="32801" b="56321"/>
          <a:stretch/>
        </p:blipFill>
        <p:spPr>
          <a:xfrm>
            <a:off x="1339677" y="1611086"/>
            <a:ext cx="4939732" cy="1544575"/>
          </a:xfrm>
          <a:prstGeom prst="rect">
            <a:avLst/>
          </a:prstGeom>
          <a:noFill/>
          <a:ln>
            <a:noFill/>
          </a:ln>
          <a:effectLst>
            <a:outerShdw blurRad="292100" dist="139700" dir="2700000" algn="tl" rotWithShape="0">
              <a:srgbClr val="333333">
                <a:alpha val="64705"/>
              </a:srgbClr>
            </a:outerShdw>
          </a:effectLst>
        </p:spPr>
      </p:pic>
      <p:pic>
        <p:nvPicPr>
          <p:cNvPr id="325" name="Google Shape;325;p43"/>
          <p:cNvPicPr preferRelativeResize="0"/>
          <p:nvPr/>
        </p:nvPicPr>
        <p:blipFill rotWithShape="1">
          <a:blip r:embed="rId4">
            <a:alphaModFix/>
          </a:blip>
          <a:srcRect t="5978" b="59511"/>
          <a:stretch/>
        </p:blipFill>
        <p:spPr>
          <a:xfrm>
            <a:off x="2452399" y="2389087"/>
            <a:ext cx="4250563" cy="1797327"/>
          </a:xfrm>
          <a:prstGeom prst="rect">
            <a:avLst/>
          </a:prstGeom>
          <a:noFill/>
          <a:ln>
            <a:noFill/>
          </a:ln>
          <a:effectLst>
            <a:outerShdw blurRad="292100" dist="139700" dir="2700000" algn="tl" rotWithShape="0">
              <a:srgbClr val="333333">
                <a:alpha val="64705"/>
              </a:srgbClr>
            </a:outerShdw>
          </a:effectLst>
        </p:spPr>
      </p:pic>
      <p:sp>
        <p:nvSpPr>
          <p:cNvPr id="326" name="Google Shape;326;p43"/>
          <p:cNvSpPr/>
          <p:nvPr/>
        </p:nvSpPr>
        <p:spPr>
          <a:xfrm rot="5400000">
            <a:off x="493926" y="2085402"/>
            <a:ext cx="421912" cy="595941"/>
          </a:xfrm>
          <a:prstGeom prst="bentUpArrow">
            <a:avLst>
              <a:gd name="adj1" fmla="val 13662"/>
              <a:gd name="adj2" fmla="val 25000"/>
              <a:gd name="adj3" fmla="val 25000"/>
            </a:avLst>
          </a:prstGeom>
          <a:solidFill>
            <a:srgbClr val="632423"/>
          </a:solidFill>
          <a:ln>
            <a:noFill/>
          </a:ln>
          <a:effectLst>
            <a:outerShdw blurRad="44450" dist="27940" dir="5400000" algn="ctr">
              <a:srgbClr val="000000">
                <a:alpha val="31764"/>
              </a:srgbClr>
            </a:outerShdw>
          </a:effectLst>
        </p:spPr>
        <p:txBody>
          <a:bodyPr spcFirstLastPara="1" wrap="square" lIns="85449" tIns="42726" rIns="85449" bIns="42726" anchor="ctr" anchorCtr="0">
            <a:noAutofit/>
          </a:bodyPr>
          <a:lstStyle/>
          <a:p>
            <a:pPr algn="ctr"/>
            <a:endParaRPr sz="1900">
              <a:solidFill>
                <a:schemeClr val="lt1"/>
              </a:solidFill>
              <a:latin typeface="Calibri"/>
              <a:ea typeface="Calibri"/>
              <a:cs typeface="Calibri"/>
              <a:sym typeface="Calibri"/>
            </a:endParaRPr>
          </a:p>
        </p:txBody>
      </p:sp>
      <p:sp>
        <p:nvSpPr>
          <p:cNvPr id="328" name="Google Shape;328;p43"/>
          <p:cNvSpPr txBox="1"/>
          <p:nvPr/>
        </p:nvSpPr>
        <p:spPr>
          <a:xfrm>
            <a:off x="8033598" y="2102850"/>
            <a:ext cx="3905049" cy="1462351"/>
          </a:xfrm>
          <a:prstGeom prst="rect">
            <a:avLst/>
          </a:prstGeom>
          <a:noFill/>
          <a:ln>
            <a:noFill/>
          </a:ln>
          <a:effectLst>
            <a:outerShdw blurRad="63500" dist="558800" dir="12000000" sx="125000" sy="125000" algn="ctr" rotWithShape="0">
              <a:schemeClr val="dk1"/>
            </a:outerShdw>
          </a:effectLst>
        </p:spPr>
        <p:txBody>
          <a:bodyPr spcFirstLastPara="1" wrap="square" lIns="85449" tIns="42726" rIns="85449" bIns="42726" anchor="t" anchorCtr="0">
            <a:noAutofit/>
          </a:bodyPr>
          <a:lstStyle/>
          <a:p>
            <a:pPr marL="427315" indent="-427315">
              <a:lnSpc>
                <a:spcPct val="90000"/>
              </a:lnSpc>
              <a:buClr>
                <a:srgbClr val="632423"/>
              </a:buClr>
              <a:buSzPts val="2220"/>
              <a:buFont typeface="Arial"/>
              <a:buAutoNum type="arabicPeriod"/>
            </a:pPr>
            <a:r>
              <a:rPr lang="es-MX" sz="1600" dirty="0">
                <a:solidFill>
                  <a:schemeClr val="tx1">
                    <a:lumMod val="50000"/>
                    <a:lumOff val="50000"/>
                  </a:schemeClr>
                </a:solidFill>
                <a:latin typeface="Arial Rounded MT Bold" panose="020F0704030504030204" pitchFamily="34" charset="0"/>
                <a:ea typeface="Garamond"/>
                <a:cs typeface="Garamond"/>
                <a:sym typeface="Garamond"/>
              </a:rPr>
              <a:t>Ingresa a tu SIIAU</a:t>
            </a:r>
          </a:p>
          <a:p>
            <a:pPr marL="427315" indent="-427315">
              <a:lnSpc>
                <a:spcPct val="90000"/>
              </a:lnSpc>
              <a:buClr>
                <a:srgbClr val="632423"/>
              </a:buClr>
              <a:buSzPts val="2220"/>
              <a:buFont typeface="Arial"/>
              <a:buAutoNum type="arabicPeriod"/>
            </a:pPr>
            <a:endParaRPr lang="es-MX" sz="1600" dirty="0">
              <a:solidFill>
                <a:schemeClr val="tx1">
                  <a:lumMod val="50000"/>
                  <a:lumOff val="50000"/>
                </a:schemeClr>
              </a:solidFill>
              <a:latin typeface="Arial Rounded MT Bold" panose="020F0704030504030204" pitchFamily="34" charset="0"/>
              <a:ea typeface="Garamond"/>
              <a:cs typeface="Garamond"/>
              <a:sym typeface="Garamond"/>
            </a:endParaRPr>
          </a:p>
          <a:p>
            <a:pPr marL="427315" indent="-427315">
              <a:lnSpc>
                <a:spcPct val="90000"/>
              </a:lnSpc>
              <a:buClr>
                <a:srgbClr val="632423"/>
              </a:buClr>
              <a:buSzPts val="2220"/>
              <a:buFont typeface="Arial"/>
              <a:buAutoNum type="arabicPeriod"/>
            </a:pPr>
            <a:r>
              <a:rPr lang="es-MX" sz="1600" dirty="0">
                <a:solidFill>
                  <a:schemeClr val="tx1">
                    <a:lumMod val="50000"/>
                    <a:lumOff val="50000"/>
                  </a:schemeClr>
                </a:solidFill>
                <a:latin typeface="Arial Rounded MT Bold" panose="020F0704030504030204" pitchFamily="34" charset="0"/>
                <a:ea typeface="Garamond"/>
                <a:cs typeface="Garamond"/>
                <a:sym typeface="Garamond"/>
              </a:rPr>
              <a:t>Ingresa al apartado “Alumnos”</a:t>
            </a:r>
            <a:endParaRPr sz="1600" dirty="0">
              <a:solidFill>
                <a:schemeClr val="tx1">
                  <a:lumMod val="50000"/>
                  <a:lumOff val="50000"/>
                </a:schemeClr>
              </a:solidFill>
              <a:latin typeface="Arial Rounded MT Bold" panose="020F0704030504030204" pitchFamily="34" charset="0"/>
            </a:endParaRPr>
          </a:p>
          <a:p>
            <a:pPr marL="427315" indent="-427315">
              <a:lnSpc>
                <a:spcPct val="90000"/>
              </a:lnSpc>
              <a:spcBef>
                <a:spcPts val="883"/>
              </a:spcBef>
              <a:buClr>
                <a:srgbClr val="632423"/>
              </a:buClr>
              <a:buSzPts val="2220"/>
              <a:buFont typeface="Arial"/>
              <a:buAutoNum type="arabicPeriod"/>
            </a:pPr>
            <a:r>
              <a:rPr lang="es-MX" sz="1600" dirty="0">
                <a:solidFill>
                  <a:schemeClr val="tx1">
                    <a:lumMod val="50000"/>
                    <a:lumOff val="50000"/>
                  </a:schemeClr>
                </a:solidFill>
                <a:latin typeface="Arial Rounded MT Bold" panose="020F0704030504030204" pitchFamily="34" charset="0"/>
                <a:ea typeface="Garamond"/>
                <a:cs typeface="Garamond"/>
                <a:sym typeface="Garamond"/>
              </a:rPr>
              <a:t>Selecciona la opción “Servicios”</a:t>
            </a:r>
            <a:endParaRPr sz="1600" dirty="0">
              <a:solidFill>
                <a:schemeClr val="tx1">
                  <a:lumMod val="50000"/>
                  <a:lumOff val="50000"/>
                </a:schemeClr>
              </a:solidFill>
              <a:latin typeface="Arial Rounded MT Bold" panose="020F0704030504030204" pitchFamily="34" charset="0"/>
            </a:endParaRPr>
          </a:p>
          <a:p>
            <a:pPr marL="427315" indent="-427315">
              <a:lnSpc>
                <a:spcPct val="90000"/>
              </a:lnSpc>
              <a:spcBef>
                <a:spcPts val="883"/>
              </a:spcBef>
              <a:buClr>
                <a:srgbClr val="632423"/>
              </a:buClr>
              <a:buSzPts val="2220"/>
              <a:buFont typeface="Arial"/>
              <a:buAutoNum type="arabicPeriod"/>
            </a:pPr>
            <a:r>
              <a:rPr lang="es-MX" sz="1600" dirty="0">
                <a:solidFill>
                  <a:schemeClr val="tx1">
                    <a:lumMod val="50000"/>
                    <a:lumOff val="50000"/>
                  </a:schemeClr>
                </a:solidFill>
                <a:latin typeface="Arial Rounded MT Bold" panose="020F0704030504030204" pitchFamily="34" charset="0"/>
                <a:ea typeface="Garamond"/>
                <a:cs typeface="Garamond"/>
                <a:sym typeface="Garamond"/>
              </a:rPr>
              <a:t>Selecciona “Encuestas” (Buscar Encuesta para estudiantes CUCEA)</a:t>
            </a:r>
            <a:endParaRPr sz="1600" dirty="0">
              <a:solidFill>
                <a:schemeClr val="tx1">
                  <a:lumMod val="50000"/>
                  <a:lumOff val="50000"/>
                </a:schemeClr>
              </a:solidFill>
              <a:latin typeface="Arial Rounded MT Bold" panose="020F0704030504030204" pitchFamily="34" charset="0"/>
              <a:ea typeface="Garamond"/>
              <a:cs typeface="Garamond"/>
              <a:sym typeface="Garamond"/>
            </a:endParaRPr>
          </a:p>
        </p:txBody>
      </p:sp>
      <p:sp>
        <p:nvSpPr>
          <p:cNvPr id="3" name="CuadroTexto 2"/>
          <p:cNvSpPr txBox="1"/>
          <p:nvPr/>
        </p:nvSpPr>
        <p:spPr>
          <a:xfrm>
            <a:off x="2566737" y="5069306"/>
            <a:ext cx="6502400" cy="1107996"/>
          </a:xfrm>
          <a:prstGeom prst="rect">
            <a:avLst/>
          </a:prstGeom>
          <a:noFill/>
        </p:spPr>
        <p:txBody>
          <a:bodyPr wrap="square" lIns="121917" tIns="60958" rIns="121917" bIns="60958" rtlCol="0">
            <a:spAutoFit/>
          </a:bodyPr>
          <a:lstStyle/>
          <a:p>
            <a:r>
              <a:rPr lang="es-MX" sz="1600" i="1" dirty="0">
                <a:solidFill>
                  <a:schemeClr val="tx1">
                    <a:lumMod val="50000"/>
                    <a:lumOff val="50000"/>
                  </a:schemeClr>
                </a:solidFill>
                <a:latin typeface="Arial Rounded MT Bold" panose="020F0704030504030204" pitchFamily="34" charset="0"/>
              </a:rPr>
              <a:t>Nota: Verificar que el status de las encuestas cambia de “Contestar” a “Contestada”</a:t>
            </a:r>
          </a:p>
          <a:p>
            <a:r>
              <a:rPr lang="es-MX" sz="1600" i="1" dirty="0">
                <a:solidFill>
                  <a:schemeClr val="tx1">
                    <a:lumMod val="50000"/>
                    <a:lumOff val="50000"/>
                  </a:schemeClr>
                </a:solidFill>
                <a:latin typeface="Arial Rounded MT Bold" panose="020F0704030504030204" pitchFamily="34" charset="0"/>
              </a:rPr>
              <a:t>Una vez contestados todos los cuestionamientos podrás pulsar “Salir del sistema”.</a:t>
            </a:r>
          </a:p>
        </p:txBody>
      </p:sp>
      <p:grpSp>
        <p:nvGrpSpPr>
          <p:cNvPr id="19" name="18 Grupo"/>
          <p:cNvGrpSpPr/>
          <p:nvPr/>
        </p:nvGrpSpPr>
        <p:grpSpPr>
          <a:xfrm>
            <a:off x="0" y="48599"/>
            <a:ext cx="12192000" cy="6809401"/>
            <a:chOff x="0" y="48599"/>
            <a:chExt cx="12192000" cy="6809401"/>
          </a:xfrm>
        </p:grpSpPr>
        <p:sp>
          <p:nvSpPr>
            <p:cNvPr id="20"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ENCUESTAS</a:t>
              </a:r>
              <a:endParaRPr sz="2800" b="1" i="0" u="none" strike="noStrike" cap="none" dirty="0">
                <a:solidFill>
                  <a:schemeClr val="lt1"/>
                </a:solidFill>
                <a:latin typeface="Avenir"/>
                <a:ea typeface="Avenir"/>
                <a:cs typeface="Avenir"/>
                <a:sym typeface="Avenir"/>
              </a:endParaRPr>
            </a:p>
          </p:txBody>
        </p:sp>
        <p:sp>
          <p:nvSpPr>
            <p:cNvPr id="21"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22" name="Google Shape;110;p2"/>
            <p:cNvPicPr preferRelativeResize="0"/>
            <p:nvPr/>
          </p:nvPicPr>
          <p:blipFill rotWithShape="1">
            <a:blip r:embed="rId5">
              <a:alphaModFix/>
            </a:blip>
            <a:srcRect/>
            <a:stretch/>
          </p:blipFill>
          <p:spPr>
            <a:xfrm>
              <a:off x="409404" y="334212"/>
              <a:ext cx="921218" cy="528614"/>
            </a:xfrm>
            <a:prstGeom prst="rect">
              <a:avLst/>
            </a:prstGeom>
            <a:noFill/>
            <a:ln>
              <a:noFill/>
            </a:ln>
          </p:spPr>
        </p:pic>
        <p:sp>
          <p:nvSpPr>
            <p:cNvPr id="23"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6"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 name="Google Shape;115;p2"/>
            <p:cNvPicPr preferRelativeResize="0"/>
            <p:nvPr/>
          </p:nvPicPr>
          <p:blipFill rotWithShape="1">
            <a:blip r:embed="rId6">
              <a:alphaModFix/>
            </a:blip>
            <a:srcRect/>
            <a:stretch/>
          </p:blipFill>
          <p:spPr>
            <a:xfrm>
              <a:off x="361062" y="6280856"/>
              <a:ext cx="1407816" cy="466668"/>
            </a:xfrm>
            <a:prstGeom prst="rect">
              <a:avLst/>
            </a:prstGeom>
            <a:noFill/>
            <a:ln>
              <a:noFill/>
            </a:ln>
          </p:spPr>
        </p:pic>
        <p:sp>
          <p:nvSpPr>
            <p:cNvPr id="28"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9" name="Google Shape;117;p2"/>
            <p:cNvPicPr preferRelativeResize="0"/>
            <p:nvPr/>
          </p:nvPicPr>
          <p:blipFill rotWithShape="1">
            <a:blip r:embed="rId7">
              <a:alphaModFix/>
            </a:blip>
            <a:srcRect l="15814"/>
            <a:stretch/>
          </p:blipFill>
          <p:spPr>
            <a:xfrm>
              <a:off x="1759480" y="6327587"/>
              <a:ext cx="1271993" cy="371486"/>
            </a:xfrm>
            <a:prstGeom prst="rect">
              <a:avLst/>
            </a:prstGeom>
            <a:noFill/>
            <a:ln>
              <a:noFill/>
            </a:ln>
          </p:spPr>
        </p:pic>
        <p:sp>
          <p:nvSpPr>
            <p:cNvPr id="30"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980329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811" t="9860" r="40527" b="36844"/>
          <a:stretch/>
        </p:blipFill>
        <p:spPr bwMode="auto">
          <a:xfrm>
            <a:off x="4383667" y="791958"/>
            <a:ext cx="6553520" cy="540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rotWithShape="1">
          <a:blip r:embed="rId3">
            <a:duotone>
              <a:schemeClr val="bg2">
                <a:shade val="45000"/>
                <a:satMod val="135000"/>
              </a:schemeClr>
              <a:prstClr val="white"/>
            </a:duotone>
          </a:blip>
          <a:srcRect l="4242" t="63919" r="71904" b="27903"/>
          <a:stretch/>
        </p:blipFill>
        <p:spPr>
          <a:xfrm>
            <a:off x="5" y="6405349"/>
            <a:ext cx="2347415" cy="452651"/>
          </a:xfrm>
          <a:prstGeom prst="rect">
            <a:avLst/>
          </a:prstGeom>
        </p:spPr>
      </p:pic>
      <p:sp>
        <p:nvSpPr>
          <p:cNvPr id="5" name="Google Shape;365;p45"/>
          <p:cNvSpPr txBox="1"/>
          <p:nvPr/>
        </p:nvSpPr>
        <p:spPr>
          <a:xfrm>
            <a:off x="311172" y="2832646"/>
            <a:ext cx="4072495" cy="868103"/>
          </a:xfrm>
          <a:prstGeom prst="rect">
            <a:avLst/>
          </a:prstGeom>
          <a:noFill/>
          <a:ln>
            <a:noFill/>
          </a:ln>
          <a:effectLst>
            <a:outerShdw blurRad="63500" dist="558800" dir="12000000" sx="125000" sy="125000" algn="ctr" rotWithShape="0">
              <a:schemeClr val="dk1"/>
            </a:outerShdw>
          </a:effectLst>
        </p:spPr>
        <p:txBody>
          <a:bodyPr spcFirstLastPara="1" wrap="square" lIns="85449" tIns="42726" rIns="85449" bIns="42726" anchor="ctr" anchorCtr="0">
            <a:noAutofit/>
          </a:bodyPr>
          <a:lstStyle/>
          <a:p>
            <a:pPr>
              <a:lnSpc>
                <a:spcPct val="90000"/>
              </a:lnSpc>
            </a:pPr>
            <a:endParaRPr sz="2100" b="1" dirty="0">
              <a:solidFill>
                <a:srgbClr val="114395"/>
              </a:solidFill>
              <a:latin typeface="Montserrat" panose="00000500000000000000" pitchFamily="2" charset="0"/>
              <a:ea typeface="Ebrima" panose="02000000000000000000" pitchFamily="2" charset="0"/>
              <a:cs typeface="Ebrima" panose="02000000000000000000" pitchFamily="2" charset="0"/>
            </a:endParaRPr>
          </a:p>
        </p:txBody>
      </p:sp>
      <p:grpSp>
        <p:nvGrpSpPr>
          <p:cNvPr id="16" name="15 Grupo"/>
          <p:cNvGrpSpPr/>
          <p:nvPr/>
        </p:nvGrpSpPr>
        <p:grpSpPr>
          <a:xfrm>
            <a:off x="0" y="48599"/>
            <a:ext cx="12192000" cy="6809401"/>
            <a:chOff x="0" y="48599"/>
            <a:chExt cx="12192000" cy="6809401"/>
          </a:xfrm>
        </p:grpSpPr>
        <p:sp>
          <p:nvSpPr>
            <p:cNvPr id="17"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NORMATIVIDAD</a:t>
              </a:r>
              <a:endParaRPr sz="2800" b="1" i="0" u="none" strike="noStrike" cap="none" dirty="0">
                <a:solidFill>
                  <a:schemeClr val="lt1"/>
                </a:solidFill>
                <a:latin typeface="Avenir"/>
                <a:ea typeface="Avenir"/>
                <a:cs typeface="Avenir"/>
                <a:sym typeface="Avenir"/>
              </a:endParaRPr>
            </a:p>
          </p:txBody>
        </p:sp>
        <p:sp>
          <p:nvSpPr>
            <p:cNvPr id="18"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19" name="Google Shape;110;p2"/>
            <p:cNvPicPr preferRelativeResize="0"/>
            <p:nvPr/>
          </p:nvPicPr>
          <p:blipFill rotWithShape="1">
            <a:blip r:embed="rId4">
              <a:alphaModFix/>
            </a:blip>
            <a:srcRect/>
            <a:stretch/>
          </p:blipFill>
          <p:spPr>
            <a:xfrm>
              <a:off x="409404" y="334212"/>
              <a:ext cx="921218" cy="528614"/>
            </a:xfrm>
            <a:prstGeom prst="rect">
              <a:avLst/>
            </a:prstGeom>
            <a:noFill/>
            <a:ln>
              <a:noFill/>
            </a:ln>
          </p:spPr>
        </p:pic>
        <p:sp>
          <p:nvSpPr>
            <p:cNvPr id="20"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3"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 name="Google Shape;115;p2"/>
            <p:cNvPicPr preferRelativeResize="0"/>
            <p:nvPr/>
          </p:nvPicPr>
          <p:blipFill rotWithShape="1">
            <a:blip r:embed="rId5">
              <a:alphaModFix/>
            </a:blip>
            <a:srcRect/>
            <a:stretch/>
          </p:blipFill>
          <p:spPr>
            <a:xfrm>
              <a:off x="361062" y="6280856"/>
              <a:ext cx="1407816" cy="466668"/>
            </a:xfrm>
            <a:prstGeom prst="rect">
              <a:avLst/>
            </a:prstGeom>
            <a:noFill/>
            <a:ln>
              <a:noFill/>
            </a:ln>
          </p:spPr>
        </p:pic>
        <p:sp>
          <p:nvSpPr>
            <p:cNvPr id="25"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6" name="Google Shape;117;p2"/>
            <p:cNvPicPr preferRelativeResize="0"/>
            <p:nvPr/>
          </p:nvPicPr>
          <p:blipFill rotWithShape="1">
            <a:blip r:embed="rId6">
              <a:alphaModFix/>
            </a:blip>
            <a:srcRect l="15814"/>
            <a:stretch/>
          </p:blipFill>
          <p:spPr>
            <a:xfrm>
              <a:off x="1759480" y="6327587"/>
              <a:ext cx="1271993" cy="371486"/>
            </a:xfrm>
            <a:prstGeom prst="rect">
              <a:avLst/>
            </a:prstGeom>
            <a:noFill/>
            <a:ln>
              <a:noFill/>
            </a:ln>
          </p:spPr>
        </p:pic>
        <p:sp>
          <p:nvSpPr>
            <p:cNvPr id="27"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556938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p45"/>
          <p:cNvSpPr txBox="1"/>
          <p:nvPr/>
        </p:nvSpPr>
        <p:spPr>
          <a:xfrm>
            <a:off x="213977" y="2370351"/>
            <a:ext cx="4183852" cy="269135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85449" tIns="42726" rIns="85449" bIns="42726" anchor="t" anchorCtr="0">
            <a:noAutofit/>
          </a:bodyPr>
          <a:lstStyle/>
          <a:p>
            <a:pPr algn="just">
              <a:buClr>
                <a:schemeClr val="tx1">
                  <a:lumMod val="50000"/>
                  <a:lumOff val="50000"/>
                </a:schemeClr>
              </a:buClr>
            </a:pPr>
            <a:r>
              <a:rPr lang="es-MX" sz="1600" b="1"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Art. 53.- </a:t>
            </a:r>
            <a:r>
              <a:rPr lang="es-MX"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Los alumnos podrán justificar la falta de asistencia a clases por alguna de las siguientes causas:</a:t>
            </a:r>
            <a:endParaRPr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endParaRPr>
          </a:p>
          <a:p>
            <a:pPr indent="-112055" algn="just">
              <a:buClr>
                <a:schemeClr val="tx1">
                  <a:lumMod val="50000"/>
                  <a:lumOff val="50000"/>
                </a:schemeClr>
              </a:buClr>
              <a:buSzPts val="2000"/>
              <a:buFont typeface="Arial"/>
              <a:buChar char="•"/>
            </a:pPr>
            <a:r>
              <a:rPr lang="es-MX"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 Por enfermedad.</a:t>
            </a:r>
            <a:endParaRPr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endParaRPr>
          </a:p>
          <a:p>
            <a:pPr indent="-112055" algn="just">
              <a:buClr>
                <a:schemeClr val="tx1">
                  <a:lumMod val="50000"/>
                  <a:lumOff val="50000"/>
                </a:schemeClr>
              </a:buClr>
              <a:buSzPts val="2000"/>
              <a:buFont typeface="Arial"/>
              <a:buChar char="•"/>
            </a:pPr>
            <a:r>
              <a:rPr lang="es-MX"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 Por el cumplimiento de una comisión conferida por una autoridad universitaria</a:t>
            </a:r>
            <a:endParaRPr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endParaRPr>
          </a:p>
          <a:p>
            <a:pPr indent="-112055" algn="just">
              <a:buClr>
                <a:schemeClr val="tx1">
                  <a:lumMod val="50000"/>
                  <a:lumOff val="50000"/>
                </a:schemeClr>
              </a:buClr>
              <a:buSzPts val="2000"/>
              <a:buFont typeface="Arial"/>
              <a:buChar char="•"/>
            </a:pPr>
            <a:r>
              <a:rPr lang="es-MX"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 Por causa de fuerza mayor justificada que impida al alumnos asistir, a juicio del Coordinador de Carrera.</a:t>
            </a:r>
            <a:endParaRPr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endParaRPr>
          </a:p>
        </p:txBody>
      </p:sp>
      <p:sp>
        <p:nvSpPr>
          <p:cNvPr id="367" name="Google Shape;367;p45"/>
          <p:cNvSpPr txBox="1"/>
          <p:nvPr/>
        </p:nvSpPr>
        <p:spPr>
          <a:xfrm>
            <a:off x="8481519" y="2370351"/>
            <a:ext cx="3423355" cy="269134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85449" tIns="42726" rIns="85449" bIns="42726" anchor="t" anchorCtr="0">
            <a:noAutofit/>
          </a:bodyPr>
          <a:lstStyle/>
          <a:p>
            <a:pPr algn="just"/>
            <a:endParaRPr sz="1600" b="1"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endParaRPr>
          </a:p>
          <a:p>
            <a:pPr algn="just"/>
            <a:r>
              <a:rPr lang="es-MX"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Reglamento de Evaluación y Promoción de Alumnos de la Universidad de Guadalajara</a:t>
            </a:r>
            <a:endParaRPr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endParaRPr>
          </a:p>
          <a:p>
            <a:pPr algn="just"/>
            <a:endParaRPr sz="1600" dirty="0">
              <a:solidFill>
                <a:schemeClr val="tx1">
                  <a:lumMod val="50000"/>
                  <a:lumOff val="50000"/>
                </a:schemeClr>
              </a:solidFill>
              <a:latin typeface="Arial" panose="020B0604020202020204" pitchFamily="34" charset="0"/>
              <a:ea typeface="Garamond"/>
              <a:cs typeface="Arial" panose="020B0604020202020204" pitchFamily="34" charset="0"/>
              <a:sym typeface="Garamond"/>
            </a:endParaRPr>
          </a:p>
        </p:txBody>
      </p:sp>
      <p:sp>
        <p:nvSpPr>
          <p:cNvPr id="368" name="Google Shape;368;p45"/>
          <p:cNvSpPr txBox="1"/>
          <p:nvPr/>
        </p:nvSpPr>
        <p:spPr>
          <a:xfrm>
            <a:off x="4668932" y="2370352"/>
            <a:ext cx="3541483" cy="269134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85449" tIns="42726" rIns="85449" bIns="42726" anchor="t" anchorCtr="0">
            <a:noAutofit/>
          </a:bodyPr>
          <a:lstStyle/>
          <a:p>
            <a:pPr algn="just"/>
            <a:r>
              <a:rPr lang="es-MX" sz="1600" b="1"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Art. 54.- </a:t>
            </a:r>
            <a:r>
              <a:rPr lang="es-MX"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El alumnos deberá justificar las faltas de asistencia con el documento idóneo al Coordinador de Carrera, dentro de los 5 días hábiles siguientes a la fecha en que haya reanudado sus estudios.</a:t>
            </a:r>
            <a:endParaRPr sz="15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endParaRPr>
          </a:p>
        </p:txBody>
      </p:sp>
      <p:pic>
        <p:nvPicPr>
          <p:cNvPr id="7" name="Imagen 6"/>
          <p:cNvPicPr>
            <a:picLocks noChangeAspect="1"/>
          </p:cNvPicPr>
          <p:nvPr/>
        </p:nvPicPr>
        <p:blipFill rotWithShape="1">
          <a:blip r:embed="rId3">
            <a:duotone>
              <a:schemeClr val="bg2">
                <a:shade val="45000"/>
                <a:satMod val="135000"/>
              </a:schemeClr>
              <a:prstClr val="white"/>
            </a:duotone>
          </a:blip>
          <a:srcRect l="4242" t="63919" r="71904" b="27903"/>
          <a:stretch/>
        </p:blipFill>
        <p:spPr>
          <a:xfrm>
            <a:off x="5" y="6405349"/>
            <a:ext cx="2347415" cy="452651"/>
          </a:xfrm>
          <a:prstGeom prst="rect">
            <a:avLst/>
          </a:prstGeom>
        </p:spPr>
      </p:pic>
      <p:cxnSp>
        <p:nvCxnSpPr>
          <p:cNvPr id="8" name="Conector recto 7"/>
          <p:cNvCxnSpPr/>
          <p:nvPr/>
        </p:nvCxnSpPr>
        <p:spPr>
          <a:xfrm>
            <a:off x="4528459" y="2071272"/>
            <a:ext cx="0" cy="311032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9" name="Conector recto 8"/>
          <p:cNvCxnSpPr/>
          <p:nvPr/>
        </p:nvCxnSpPr>
        <p:spPr>
          <a:xfrm>
            <a:off x="8374745" y="2071272"/>
            <a:ext cx="0" cy="311032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20" name="19 Grupo"/>
          <p:cNvGrpSpPr/>
          <p:nvPr/>
        </p:nvGrpSpPr>
        <p:grpSpPr>
          <a:xfrm>
            <a:off x="0" y="48599"/>
            <a:ext cx="12192000" cy="6809401"/>
            <a:chOff x="0" y="48599"/>
            <a:chExt cx="12192000" cy="6809401"/>
          </a:xfrm>
        </p:grpSpPr>
        <p:sp>
          <p:nvSpPr>
            <p:cNvPr id="21"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JUSTIFICANTES</a:t>
              </a:r>
              <a:endParaRPr sz="2800" b="1" i="0" u="none" strike="noStrike" cap="none" dirty="0">
                <a:solidFill>
                  <a:schemeClr val="lt1"/>
                </a:solidFill>
                <a:latin typeface="Avenir"/>
                <a:ea typeface="Avenir"/>
                <a:cs typeface="Avenir"/>
                <a:sym typeface="Avenir"/>
              </a:endParaRPr>
            </a:p>
          </p:txBody>
        </p:sp>
        <p:sp>
          <p:nvSpPr>
            <p:cNvPr id="22"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23" name="Google Shape;110;p2"/>
            <p:cNvPicPr preferRelativeResize="0"/>
            <p:nvPr/>
          </p:nvPicPr>
          <p:blipFill rotWithShape="1">
            <a:blip r:embed="rId4">
              <a:alphaModFix/>
            </a:blip>
            <a:srcRect/>
            <a:stretch/>
          </p:blipFill>
          <p:spPr>
            <a:xfrm>
              <a:off x="409404" y="334212"/>
              <a:ext cx="921218" cy="528614"/>
            </a:xfrm>
            <a:prstGeom prst="rect">
              <a:avLst/>
            </a:prstGeom>
            <a:noFill/>
            <a:ln>
              <a:noFill/>
            </a:ln>
          </p:spPr>
        </p:pic>
        <p:sp>
          <p:nvSpPr>
            <p:cNvPr id="24"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7"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115;p2"/>
            <p:cNvPicPr preferRelativeResize="0"/>
            <p:nvPr/>
          </p:nvPicPr>
          <p:blipFill rotWithShape="1">
            <a:blip r:embed="rId5">
              <a:alphaModFix/>
            </a:blip>
            <a:srcRect/>
            <a:stretch/>
          </p:blipFill>
          <p:spPr>
            <a:xfrm>
              <a:off x="361062" y="6280856"/>
              <a:ext cx="1407816" cy="466668"/>
            </a:xfrm>
            <a:prstGeom prst="rect">
              <a:avLst/>
            </a:prstGeom>
            <a:noFill/>
            <a:ln>
              <a:noFill/>
            </a:ln>
          </p:spPr>
        </p:pic>
        <p:sp>
          <p:nvSpPr>
            <p:cNvPr id="29"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30" name="Google Shape;117;p2"/>
            <p:cNvPicPr preferRelativeResize="0"/>
            <p:nvPr/>
          </p:nvPicPr>
          <p:blipFill rotWithShape="1">
            <a:blip r:embed="rId6">
              <a:alphaModFix/>
            </a:blip>
            <a:srcRect l="15814"/>
            <a:stretch/>
          </p:blipFill>
          <p:spPr>
            <a:xfrm>
              <a:off x="1759480" y="6327587"/>
              <a:ext cx="1271993" cy="371486"/>
            </a:xfrm>
            <a:prstGeom prst="rect">
              <a:avLst/>
            </a:prstGeom>
            <a:noFill/>
            <a:ln>
              <a:noFill/>
            </a:ln>
          </p:spPr>
        </p:pic>
        <p:sp>
          <p:nvSpPr>
            <p:cNvPr id="31"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069413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8286" y="688862"/>
            <a:ext cx="5442857" cy="828447"/>
          </a:xfrm>
        </p:spPr>
        <p:txBody>
          <a:bodyPr/>
          <a:lstStyle/>
          <a:p>
            <a:pPr algn="l"/>
            <a:r>
              <a:rPr lang="es-MX" sz="1600" dirty="0" smtClean="0">
                <a:solidFill>
                  <a:schemeClr val="tx1">
                    <a:lumMod val="50000"/>
                    <a:lumOff val="50000"/>
                  </a:schemeClr>
                </a:solidFill>
                <a:latin typeface="Arial" panose="020B0604020202020204" pitchFamily="34" charset="0"/>
                <a:cs typeface="Arial" panose="020B0604020202020204" pitchFamily="34" charset="0"/>
              </a:rPr>
              <a:t>:</a:t>
            </a:r>
            <a:endParaRPr lang="es-MX"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09600" y="2543629"/>
            <a:ext cx="10972800" cy="2086427"/>
          </a:xfrm>
        </p:spPr>
        <p:txBody>
          <a:bodyPr>
            <a:normAutofit lnSpcReduction="10000"/>
          </a:bodyPr>
          <a:lstStyle/>
          <a:p>
            <a:r>
              <a:rPr lang="es-MX" sz="1600" dirty="0">
                <a:solidFill>
                  <a:schemeClr val="tx1">
                    <a:lumMod val="50000"/>
                    <a:lumOff val="50000"/>
                  </a:schemeClr>
                </a:solidFill>
                <a:latin typeface="Arial Rounded MT Bold" panose="020F0704030504030204" pitchFamily="34" charset="0"/>
                <a:cs typeface="Arial" panose="020B0604020202020204" pitchFamily="34" charset="0"/>
              </a:rPr>
              <a:t>Orientar a los alumnos en los aspectos relacionados con instancias académicas y con la trayectoria a seguir del plan de estudios</a:t>
            </a:r>
          </a:p>
          <a:p>
            <a:r>
              <a:rPr lang="es-MX" sz="1600" dirty="0">
                <a:solidFill>
                  <a:schemeClr val="tx1">
                    <a:lumMod val="50000"/>
                    <a:lumOff val="50000"/>
                  </a:schemeClr>
                </a:solidFill>
                <a:latin typeface="Arial Rounded MT Bold" panose="020F0704030504030204" pitchFamily="34" charset="0"/>
                <a:cs typeface="Arial" panose="020B0604020202020204" pitchFamily="34" charset="0"/>
              </a:rPr>
              <a:t>Informar a los estudiantes a dónde acudir en caso de requerir asesoría</a:t>
            </a:r>
          </a:p>
          <a:p>
            <a:r>
              <a:rPr lang="es-MX" sz="1600" dirty="0">
                <a:solidFill>
                  <a:schemeClr val="tx1">
                    <a:lumMod val="50000"/>
                    <a:lumOff val="50000"/>
                  </a:schemeClr>
                </a:solidFill>
                <a:latin typeface="Arial Rounded MT Bold" panose="020F0704030504030204" pitchFamily="34" charset="0"/>
                <a:cs typeface="Arial" panose="020B0604020202020204" pitchFamily="34" charset="0"/>
              </a:rPr>
              <a:t>Atención a problemáticas especiales: expedición de justificantes, constancias para la realización de trámites específicos.</a:t>
            </a:r>
          </a:p>
          <a:p>
            <a:r>
              <a:rPr lang="es-MX" sz="1600" dirty="0">
                <a:solidFill>
                  <a:schemeClr val="tx1">
                    <a:lumMod val="50000"/>
                    <a:lumOff val="50000"/>
                  </a:schemeClr>
                </a:solidFill>
                <a:latin typeface="Arial Rounded MT Bold" panose="020F0704030504030204" pitchFamily="34" charset="0"/>
                <a:cs typeface="Arial" panose="020B0604020202020204" pitchFamily="34" charset="0"/>
              </a:rPr>
              <a:t>Orientar a los alumnos en trámites correspondientes a la presentación de proyectos de tesis y demás documentos terminales, trámites de titulación y equivalencias de estudios</a:t>
            </a:r>
          </a:p>
        </p:txBody>
      </p:sp>
      <p:grpSp>
        <p:nvGrpSpPr>
          <p:cNvPr id="7" name="6 Grupo"/>
          <p:cNvGrpSpPr/>
          <p:nvPr/>
        </p:nvGrpSpPr>
        <p:grpSpPr>
          <a:xfrm>
            <a:off x="0" y="0"/>
            <a:ext cx="12192000" cy="6858000"/>
            <a:chOff x="0" y="0"/>
            <a:chExt cx="12192000" cy="6858000"/>
          </a:xfrm>
        </p:grpSpPr>
        <p:sp>
          <p:nvSpPr>
            <p:cNvPr id="8" name="Google Shape;96;p2"/>
            <p:cNvSpPr/>
            <p:nvPr/>
          </p:nvSpPr>
          <p:spPr>
            <a:xfrm>
              <a:off x="10938272" y="6490302"/>
              <a:ext cx="1253728" cy="367698"/>
            </a:xfrm>
            <a:prstGeom prst="rect">
              <a:avLst/>
            </a:prstGeom>
            <a:solidFill>
              <a:srgbClr val="D696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97;p2"/>
            <p:cNvSpPr/>
            <p:nvPr/>
          </p:nvSpPr>
          <p:spPr>
            <a:xfrm>
              <a:off x="7209182" y="6490302"/>
              <a:ext cx="3896140" cy="367698"/>
            </a:xfrm>
            <a:prstGeom prst="rect">
              <a:avLst/>
            </a:prstGeom>
            <a:solidFill>
              <a:srgbClr val="B800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 name="Google Shape;98;p2"/>
            <p:cNvPicPr preferRelativeResize="0"/>
            <p:nvPr/>
          </p:nvPicPr>
          <p:blipFill rotWithShape="1">
            <a:blip r:embed="rId2">
              <a:alphaModFix/>
            </a:blip>
            <a:srcRect/>
            <a:stretch/>
          </p:blipFill>
          <p:spPr>
            <a:xfrm>
              <a:off x="9488554" y="367698"/>
              <a:ext cx="2438401" cy="598905"/>
            </a:xfrm>
            <a:prstGeom prst="rect">
              <a:avLst/>
            </a:prstGeom>
            <a:noFill/>
            <a:ln>
              <a:noFill/>
            </a:ln>
          </p:spPr>
        </p:pic>
        <p:sp>
          <p:nvSpPr>
            <p:cNvPr id="11" name="Google Shape;99;p2"/>
            <p:cNvSpPr/>
            <p:nvPr/>
          </p:nvSpPr>
          <p:spPr>
            <a:xfrm>
              <a:off x="7209182" y="6127716"/>
              <a:ext cx="4982818" cy="362586"/>
            </a:xfrm>
            <a:prstGeom prst="rect">
              <a:avLst/>
            </a:prstGeom>
            <a:solidFill>
              <a:srgbClr val="005D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100;p2"/>
            <p:cNvSpPr/>
            <p:nvPr/>
          </p:nvSpPr>
          <p:spPr>
            <a:xfrm>
              <a:off x="0" y="6127716"/>
              <a:ext cx="10609229" cy="730284"/>
            </a:xfrm>
            <a:prstGeom prst="rect">
              <a:avLst/>
            </a:prstGeom>
            <a:solidFill>
              <a:srgbClr val="0035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02;p2"/>
            <p:cNvSpPr/>
            <p:nvPr/>
          </p:nvSpPr>
          <p:spPr>
            <a:xfrm>
              <a:off x="0" y="0"/>
              <a:ext cx="5084015" cy="1001184"/>
            </a:xfrm>
            <a:prstGeom prst="rect">
              <a:avLst/>
            </a:prstGeom>
            <a:solidFill>
              <a:srgbClr val="9A113F"/>
            </a:solidFill>
            <a:ln>
              <a:noFill/>
            </a:ln>
          </p:spPr>
          <p:txBody>
            <a:bodyPr spcFirstLastPara="1" wrap="square" lIns="91425" tIns="45700" rIns="91425" bIns="45700" anchor="ctr" anchorCtr="0">
              <a:noAutofit/>
            </a:bodyPr>
            <a:lstStyle/>
            <a:p>
              <a:pPr algn="ctr">
                <a:lnSpc>
                  <a:spcPct val="90000"/>
                </a:lnSpc>
                <a:buClr>
                  <a:srgbClr val="0F243E"/>
                </a:buClr>
                <a:buSzPts val="2400"/>
              </a:pPr>
              <a:r>
                <a:rPr lang="es-MX" sz="2400" b="1" dirty="0">
                  <a:solidFill>
                    <a:schemeClr val="bg1"/>
                  </a:solidFill>
                  <a:latin typeface="Arial Rounded MT Bold" panose="020F0704030504030204" pitchFamily="34" charset="0"/>
                  <a:ea typeface="Garamond"/>
                  <a:cs typeface="Arial" panose="020B0604020202020204" pitchFamily="34" charset="0"/>
                  <a:sym typeface="Garamond"/>
                </a:rPr>
                <a:t>La Coordinación te apoyará en lo siguiente</a:t>
              </a:r>
            </a:p>
          </p:txBody>
        </p:sp>
        <p:pic>
          <p:nvPicPr>
            <p:cNvPr id="14" name="Google Shape;105;p2"/>
            <p:cNvPicPr preferRelativeResize="0"/>
            <p:nvPr/>
          </p:nvPicPr>
          <p:blipFill rotWithShape="1">
            <a:blip r:embed="rId3">
              <a:alphaModFix/>
            </a:blip>
            <a:srcRect/>
            <a:stretch/>
          </p:blipFill>
          <p:spPr>
            <a:xfrm>
              <a:off x="8472264" y="152873"/>
              <a:ext cx="716906" cy="813730"/>
            </a:xfrm>
            <a:prstGeom prst="rect">
              <a:avLst/>
            </a:prstGeom>
            <a:noFill/>
            <a:ln>
              <a:noFill/>
            </a:ln>
          </p:spPr>
        </p:pic>
        <p:pic>
          <p:nvPicPr>
            <p:cNvPr id="15" name="Imagen 3"/>
            <p:cNvPicPr>
              <a:picLocks noChangeAspect="1"/>
            </p:cNvPicPr>
            <p:nvPr/>
          </p:nvPicPr>
          <p:blipFill rotWithShape="1">
            <a:blip r:embed="rId4">
              <a:duotone>
                <a:schemeClr val="bg2">
                  <a:shade val="45000"/>
                  <a:satMod val="135000"/>
                </a:schemeClr>
                <a:prstClr val="white"/>
              </a:duotone>
            </a:blip>
            <a:srcRect l="4242" t="63919" r="74119" b="29601"/>
            <a:stretch/>
          </p:blipFill>
          <p:spPr>
            <a:xfrm>
              <a:off x="0" y="6350762"/>
              <a:ext cx="2129420" cy="358706"/>
            </a:xfrm>
            <a:prstGeom prst="rect">
              <a:avLst/>
            </a:prstGeom>
          </p:spPr>
        </p:pic>
      </p:grpSp>
    </p:spTree>
    <p:extLst>
      <p:ext uri="{BB962C8B-B14F-4D97-AF65-F5344CB8AC3E}">
        <p14:creationId xmlns:p14="http://schemas.microsoft.com/office/powerpoint/2010/main" val="4251257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33258" t="16982" r="20269" b="15196"/>
          <a:stretch/>
        </p:blipFill>
        <p:spPr>
          <a:xfrm>
            <a:off x="4870563" y="1318408"/>
            <a:ext cx="6234759" cy="4685365"/>
          </a:xfrm>
          <a:prstGeom prst="rect">
            <a:avLst/>
          </a:prstGeom>
        </p:spPr>
      </p:pic>
      <p:sp>
        <p:nvSpPr>
          <p:cNvPr id="2" name="1 Rectángulo redondeado"/>
          <p:cNvSpPr/>
          <p:nvPr/>
        </p:nvSpPr>
        <p:spPr>
          <a:xfrm>
            <a:off x="4" y="2597775"/>
            <a:ext cx="4267200" cy="1063316"/>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121909" tIns="60954" rIns="121909" bIns="60954" rtlCol="0" anchor="ctr"/>
          <a:lstStyle/>
          <a:p>
            <a:pPr algn="ctr"/>
            <a:r>
              <a:rPr lang="es-ES" sz="1900" b="1" dirty="0">
                <a:solidFill>
                  <a:schemeClr val="tx1">
                    <a:lumMod val="50000"/>
                    <a:lumOff val="50000"/>
                  </a:schemeClr>
                </a:solidFill>
                <a:latin typeface="Arial Rounded MT Bold" panose="020F0704030504030204" pitchFamily="34" charset="0"/>
                <a:cs typeface="Arial" panose="020B0604020202020204" pitchFamily="34" charset="0"/>
              </a:rPr>
              <a:t>Coordinación en Gestión y Economía </a:t>
            </a:r>
            <a:r>
              <a:rPr lang="es-ES" sz="1900" b="1" dirty="0" smtClean="0">
                <a:solidFill>
                  <a:schemeClr val="tx1">
                    <a:lumMod val="50000"/>
                    <a:lumOff val="50000"/>
                  </a:schemeClr>
                </a:solidFill>
                <a:latin typeface="Arial Rounded MT Bold" panose="020F0704030504030204" pitchFamily="34" charset="0"/>
                <a:cs typeface="Arial" panose="020B0604020202020204" pitchFamily="34" charset="0"/>
              </a:rPr>
              <a:t>Ambiental</a:t>
            </a:r>
            <a:endParaRPr lang="es-ES" sz="1900" b="1" dirty="0">
              <a:solidFill>
                <a:schemeClr val="tx1">
                  <a:lumMod val="50000"/>
                  <a:lumOff val="50000"/>
                </a:schemeClr>
              </a:solidFill>
              <a:latin typeface="Arial Rounded MT Bold" panose="020F0704030504030204" pitchFamily="34" charset="0"/>
              <a:cs typeface="Arial" panose="020B0604020202020204" pitchFamily="34" charset="0"/>
            </a:endParaRPr>
          </a:p>
        </p:txBody>
      </p:sp>
      <p:sp>
        <p:nvSpPr>
          <p:cNvPr id="3" name="2 Elipse"/>
          <p:cNvSpPr/>
          <p:nvPr/>
        </p:nvSpPr>
        <p:spPr>
          <a:xfrm>
            <a:off x="834574" y="3381829"/>
            <a:ext cx="2598060" cy="1282244"/>
          </a:xfrm>
          <a:prstGeom prst="ellipse">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21909" tIns="60954" rIns="121909" bIns="60954" rtlCol="0" anchor="ctr"/>
          <a:lstStyle/>
          <a:p>
            <a:pPr algn="ctr"/>
            <a:r>
              <a:rPr lang="es-ES" sz="1600" dirty="0">
                <a:solidFill>
                  <a:schemeClr val="tx1">
                    <a:lumMod val="50000"/>
                    <a:lumOff val="50000"/>
                  </a:schemeClr>
                </a:solidFill>
                <a:latin typeface="Arial Rounded MT Bold" panose="020F0704030504030204" pitchFamily="34" charset="0"/>
                <a:cs typeface="Arial" panose="020B0604020202020204" pitchFamily="34" charset="0"/>
              </a:rPr>
              <a:t>Módulo </a:t>
            </a:r>
          </a:p>
          <a:p>
            <a:pPr algn="ctr"/>
            <a:r>
              <a:rPr lang="es-ES" sz="1600" dirty="0">
                <a:solidFill>
                  <a:schemeClr val="tx1">
                    <a:lumMod val="50000"/>
                    <a:lumOff val="50000"/>
                  </a:schemeClr>
                </a:solidFill>
                <a:latin typeface="Arial Rounded MT Bold" panose="020F0704030504030204" pitchFamily="34" charset="0"/>
                <a:cs typeface="Arial" panose="020B0604020202020204" pitchFamily="34" charset="0"/>
              </a:rPr>
              <a:t>B-308 </a:t>
            </a:r>
          </a:p>
          <a:p>
            <a:pPr algn="ctr"/>
            <a:r>
              <a:rPr lang="es-ES" sz="1600" dirty="0">
                <a:solidFill>
                  <a:schemeClr val="tx1">
                    <a:lumMod val="50000"/>
                    <a:lumOff val="50000"/>
                  </a:schemeClr>
                </a:solidFill>
                <a:latin typeface="Arial Rounded MT Bold" panose="020F0704030504030204" pitchFamily="34" charset="0"/>
                <a:cs typeface="Arial" panose="020B0604020202020204" pitchFamily="34" charset="0"/>
              </a:rPr>
              <a:t>Último piso</a:t>
            </a:r>
          </a:p>
        </p:txBody>
      </p:sp>
      <p:cxnSp>
        <p:nvCxnSpPr>
          <p:cNvPr id="7" name="Conector recto de flecha 6"/>
          <p:cNvCxnSpPr/>
          <p:nvPr/>
        </p:nvCxnSpPr>
        <p:spPr>
          <a:xfrm>
            <a:off x="3147414" y="4141740"/>
            <a:ext cx="2685143" cy="14515"/>
          </a:xfrm>
          <a:prstGeom prst="straightConnector1">
            <a:avLst/>
          </a:prstGeom>
          <a:ln w="57150">
            <a:solidFill>
              <a:schemeClr val="accent2">
                <a:lumMod val="75000"/>
              </a:schemeClr>
            </a:solidFill>
            <a:tailEnd type="triangle"/>
          </a:ln>
        </p:spPr>
        <p:style>
          <a:lnRef idx="1">
            <a:schemeClr val="accent6"/>
          </a:lnRef>
          <a:fillRef idx="0">
            <a:schemeClr val="accent6"/>
          </a:fillRef>
          <a:effectRef idx="0">
            <a:schemeClr val="accent6"/>
          </a:effectRef>
          <a:fontRef idx="minor">
            <a:schemeClr val="tx1"/>
          </a:fontRef>
        </p:style>
      </p:cxnSp>
      <p:grpSp>
        <p:nvGrpSpPr>
          <p:cNvPr id="18" name="17 Grupo"/>
          <p:cNvGrpSpPr/>
          <p:nvPr/>
        </p:nvGrpSpPr>
        <p:grpSpPr>
          <a:xfrm>
            <a:off x="0" y="48599"/>
            <a:ext cx="12192000" cy="6809401"/>
            <a:chOff x="0" y="48599"/>
            <a:chExt cx="12192000" cy="6809401"/>
          </a:xfrm>
        </p:grpSpPr>
        <p:sp>
          <p:nvSpPr>
            <p:cNvPr id="19"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UBICACIÓN</a:t>
              </a:r>
              <a:endParaRPr sz="2800" b="1" i="0" u="none" strike="noStrike" cap="none" dirty="0">
                <a:solidFill>
                  <a:schemeClr val="lt1"/>
                </a:solidFill>
                <a:latin typeface="Avenir"/>
                <a:ea typeface="Avenir"/>
                <a:cs typeface="Avenir"/>
                <a:sym typeface="Avenir"/>
              </a:endParaRPr>
            </a:p>
          </p:txBody>
        </p:sp>
        <p:sp>
          <p:nvSpPr>
            <p:cNvPr id="20"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21" name="Google Shape;110;p2"/>
            <p:cNvPicPr preferRelativeResize="0"/>
            <p:nvPr/>
          </p:nvPicPr>
          <p:blipFill rotWithShape="1">
            <a:blip r:embed="rId3">
              <a:alphaModFix/>
            </a:blip>
            <a:srcRect/>
            <a:stretch/>
          </p:blipFill>
          <p:spPr>
            <a:xfrm>
              <a:off x="409404" y="334212"/>
              <a:ext cx="921218" cy="528614"/>
            </a:xfrm>
            <a:prstGeom prst="rect">
              <a:avLst/>
            </a:prstGeom>
            <a:noFill/>
            <a:ln>
              <a:noFill/>
            </a:ln>
          </p:spPr>
        </p:pic>
        <p:sp>
          <p:nvSpPr>
            <p:cNvPr id="22"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5"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 name="Google Shape;115;p2"/>
            <p:cNvPicPr preferRelativeResize="0"/>
            <p:nvPr/>
          </p:nvPicPr>
          <p:blipFill rotWithShape="1">
            <a:blip r:embed="rId4">
              <a:alphaModFix/>
            </a:blip>
            <a:srcRect/>
            <a:stretch/>
          </p:blipFill>
          <p:spPr>
            <a:xfrm>
              <a:off x="361062" y="6280856"/>
              <a:ext cx="1407816" cy="466668"/>
            </a:xfrm>
            <a:prstGeom prst="rect">
              <a:avLst/>
            </a:prstGeom>
            <a:noFill/>
            <a:ln>
              <a:noFill/>
            </a:ln>
          </p:spPr>
        </p:pic>
        <p:sp>
          <p:nvSpPr>
            <p:cNvPr id="27"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8" name="Google Shape;117;p2"/>
            <p:cNvPicPr preferRelativeResize="0"/>
            <p:nvPr/>
          </p:nvPicPr>
          <p:blipFill rotWithShape="1">
            <a:blip r:embed="rId5">
              <a:alphaModFix/>
            </a:blip>
            <a:srcRect l="15814"/>
            <a:stretch/>
          </p:blipFill>
          <p:spPr>
            <a:xfrm>
              <a:off x="1759480" y="6327587"/>
              <a:ext cx="1271993" cy="371486"/>
            </a:xfrm>
            <a:prstGeom prst="rect">
              <a:avLst/>
            </a:prstGeom>
            <a:noFill/>
            <a:ln>
              <a:noFill/>
            </a:ln>
          </p:spPr>
        </p:pic>
        <p:sp>
          <p:nvSpPr>
            <p:cNvPr id="29"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134331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sz="1600" dirty="0" smtClean="0">
                <a:solidFill>
                  <a:schemeClr val="tx1">
                    <a:lumMod val="50000"/>
                    <a:lumOff val="50000"/>
                  </a:schemeClr>
                </a:solidFill>
                <a:latin typeface="Arial Rounded MT Bold" panose="020F0704030504030204" pitchFamily="34" charset="0"/>
                <a:cs typeface="Arial" panose="020B0604020202020204" pitchFamily="34" charset="0"/>
              </a:rPr>
              <a:t>Inglés es presencial, y las clases son los 4 días de la semana, aunque en la oferta veas L-M </a:t>
            </a:r>
            <a:r>
              <a:rPr lang="es-MX" sz="1600" dirty="0" err="1" smtClean="0">
                <a:solidFill>
                  <a:schemeClr val="tx1">
                    <a:lumMod val="50000"/>
                    <a:lumOff val="50000"/>
                  </a:schemeClr>
                </a:solidFill>
                <a:latin typeface="Arial Rounded MT Bold" panose="020F0704030504030204" pitchFamily="34" charset="0"/>
                <a:cs typeface="Arial" panose="020B0604020202020204" pitchFamily="34" charset="0"/>
              </a:rPr>
              <a:t>ó</a:t>
            </a:r>
            <a:r>
              <a:rPr lang="es-MX" sz="1600" dirty="0" smtClean="0">
                <a:solidFill>
                  <a:schemeClr val="tx1">
                    <a:lumMod val="50000"/>
                    <a:lumOff val="50000"/>
                  </a:schemeClr>
                </a:solidFill>
                <a:latin typeface="Arial Rounded MT Bold" panose="020F0704030504030204" pitchFamily="34" charset="0"/>
                <a:cs typeface="Arial" panose="020B0604020202020204" pitchFamily="34" charset="0"/>
              </a:rPr>
              <a:t> M-J</a:t>
            </a:r>
          </a:p>
          <a:p>
            <a:r>
              <a:rPr lang="es-MX" sz="1600" dirty="0" smtClean="0">
                <a:solidFill>
                  <a:schemeClr val="tx1">
                    <a:lumMod val="50000"/>
                    <a:lumOff val="50000"/>
                  </a:schemeClr>
                </a:solidFill>
                <a:latin typeface="Arial Rounded MT Bold" panose="020F0704030504030204" pitchFamily="34" charset="0"/>
                <a:cs typeface="Arial" panose="020B0604020202020204" pitchFamily="34" charset="0"/>
              </a:rPr>
              <a:t>Para que no agendes al final debes de:</a:t>
            </a:r>
          </a:p>
          <a:p>
            <a:pPr lvl="1"/>
            <a:r>
              <a:rPr lang="es-MX" sz="1600" dirty="0" smtClean="0">
                <a:solidFill>
                  <a:schemeClr val="tx1">
                    <a:lumMod val="50000"/>
                    <a:lumOff val="50000"/>
                  </a:schemeClr>
                </a:solidFill>
                <a:latin typeface="Arial Rounded MT Bold" panose="020F0704030504030204" pitchFamily="34" charset="0"/>
                <a:cs typeface="Arial" panose="020B0604020202020204" pitchFamily="34" charset="0"/>
              </a:rPr>
              <a:t>Responder la encuesta de evaluación de profesores (2 semanas antes de la evaluación del período ordinario, ver CRONOGRAMA DE ACTIVIDADES DE CONTROL ESCOLAR).</a:t>
            </a:r>
          </a:p>
          <a:p>
            <a:pPr lvl="1"/>
            <a:r>
              <a:rPr lang="es-MX" sz="1600" dirty="0" smtClean="0">
                <a:solidFill>
                  <a:schemeClr val="tx1">
                    <a:lumMod val="50000"/>
                    <a:lumOff val="50000"/>
                  </a:schemeClr>
                </a:solidFill>
                <a:latin typeface="Arial Rounded MT Bold" panose="020F0704030504030204" pitchFamily="34" charset="0"/>
                <a:cs typeface="Arial" panose="020B0604020202020204" pitchFamily="34" charset="0"/>
              </a:rPr>
              <a:t>Haber asistido y cumplido con las actividades de tutorías.</a:t>
            </a:r>
          </a:p>
          <a:p>
            <a:pPr lvl="1"/>
            <a:r>
              <a:rPr lang="es-MX" sz="1600" dirty="0" smtClean="0">
                <a:solidFill>
                  <a:schemeClr val="tx1">
                    <a:lumMod val="50000"/>
                    <a:lumOff val="50000"/>
                  </a:schemeClr>
                </a:solidFill>
                <a:latin typeface="Arial Rounded MT Bold" panose="020F0704030504030204" pitchFamily="34" charset="0"/>
                <a:cs typeface="Arial" panose="020B0604020202020204" pitchFamily="34" charset="0"/>
              </a:rPr>
              <a:t>Realizar el </a:t>
            </a:r>
            <a:r>
              <a:rPr lang="es-MX" sz="1600" dirty="0" err="1" smtClean="0">
                <a:solidFill>
                  <a:schemeClr val="tx1">
                    <a:lumMod val="50000"/>
                    <a:lumOff val="50000"/>
                  </a:schemeClr>
                </a:solidFill>
                <a:latin typeface="Arial Rounded MT Bold" panose="020F0704030504030204" pitchFamily="34" charset="0"/>
                <a:cs typeface="Arial" panose="020B0604020202020204" pitchFamily="34" charset="0"/>
              </a:rPr>
              <a:t>Prerregistro</a:t>
            </a:r>
            <a:endParaRPr lang="es-MX" sz="1600" dirty="0" smtClean="0">
              <a:solidFill>
                <a:schemeClr val="tx1">
                  <a:lumMod val="50000"/>
                  <a:lumOff val="50000"/>
                </a:schemeClr>
              </a:solidFill>
              <a:latin typeface="Arial Rounded MT Bold" panose="020F0704030504030204" pitchFamily="34" charset="0"/>
              <a:cs typeface="Arial" panose="020B0604020202020204" pitchFamily="34" charset="0"/>
            </a:endParaRPr>
          </a:p>
          <a:p>
            <a:pPr lvl="1"/>
            <a:endParaRPr lang="es-MX" sz="1600" dirty="0" smtClean="0">
              <a:solidFill>
                <a:schemeClr val="tx1">
                  <a:lumMod val="50000"/>
                  <a:lumOff val="50000"/>
                </a:schemeClr>
              </a:solidFill>
              <a:latin typeface="Arial Rounded MT Bold" panose="020F0704030504030204" pitchFamily="34" charset="0"/>
              <a:cs typeface="Arial" panose="020B0604020202020204" pitchFamily="34" charset="0"/>
            </a:endParaRPr>
          </a:p>
          <a:p>
            <a:pPr marL="457153" lvl="1" indent="0">
              <a:buNone/>
            </a:pPr>
            <a:r>
              <a:rPr lang="es-MX" sz="1600" dirty="0" smtClean="0">
                <a:solidFill>
                  <a:schemeClr val="tx1">
                    <a:lumMod val="50000"/>
                    <a:lumOff val="50000"/>
                  </a:schemeClr>
                </a:solidFill>
                <a:latin typeface="Arial Rounded MT Bold" panose="020F0704030504030204" pitchFamily="34" charset="0"/>
                <a:cs typeface="Arial" panose="020B0604020202020204" pitchFamily="34" charset="0"/>
              </a:rPr>
              <a:t>Si cumples con esos requisitos, la agenda que se te asigne depende exclusivamente del puntaje de ingreso a la Carrera</a:t>
            </a:r>
          </a:p>
          <a:p>
            <a:pPr marL="457153" lvl="1" indent="0">
              <a:buNone/>
            </a:pPr>
            <a:endParaRPr lang="es-MX" sz="1600" dirty="0">
              <a:solidFill>
                <a:schemeClr val="tx1">
                  <a:lumMod val="50000"/>
                  <a:lumOff val="50000"/>
                </a:schemeClr>
              </a:solidFill>
              <a:latin typeface="Arial Rounded MT Bold" panose="020F0704030504030204" pitchFamily="34" charset="0"/>
              <a:cs typeface="Arial" panose="020B0604020202020204" pitchFamily="34" charset="0"/>
            </a:endParaRPr>
          </a:p>
        </p:txBody>
      </p:sp>
      <p:grpSp>
        <p:nvGrpSpPr>
          <p:cNvPr id="15" name="14 Grupo"/>
          <p:cNvGrpSpPr/>
          <p:nvPr/>
        </p:nvGrpSpPr>
        <p:grpSpPr>
          <a:xfrm>
            <a:off x="0" y="48599"/>
            <a:ext cx="12192000" cy="6809401"/>
            <a:chOff x="0" y="48599"/>
            <a:chExt cx="12192000" cy="6809401"/>
          </a:xfrm>
        </p:grpSpPr>
        <p:sp>
          <p:nvSpPr>
            <p:cNvPr id="16"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RECUERDA</a:t>
              </a:r>
              <a:endParaRPr sz="2800" b="1" i="0" u="none" strike="noStrike" cap="none" dirty="0">
                <a:solidFill>
                  <a:schemeClr val="lt1"/>
                </a:solidFill>
                <a:latin typeface="Avenir"/>
                <a:ea typeface="Avenir"/>
                <a:cs typeface="Avenir"/>
                <a:sym typeface="Avenir"/>
              </a:endParaRPr>
            </a:p>
          </p:txBody>
        </p:sp>
        <p:sp>
          <p:nvSpPr>
            <p:cNvPr id="17"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18" name="Google Shape;110;p2"/>
            <p:cNvPicPr preferRelativeResize="0"/>
            <p:nvPr/>
          </p:nvPicPr>
          <p:blipFill rotWithShape="1">
            <a:blip r:embed="rId2">
              <a:alphaModFix/>
            </a:blip>
            <a:srcRect/>
            <a:stretch/>
          </p:blipFill>
          <p:spPr>
            <a:xfrm>
              <a:off x="409404" y="334212"/>
              <a:ext cx="921218" cy="528614"/>
            </a:xfrm>
            <a:prstGeom prst="rect">
              <a:avLst/>
            </a:prstGeom>
            <a:noFill/>
            <a:ln>
              <a:noFill/>
            </a:ln>
          </p:spPr>
        </p:pic>
        <p:sp>
          <p:nvSpPr>
            <p:cNvPr id="19"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2"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 name="Google Shape;115;p2"/>
            <p:cNvPicPr preferRelativeResize="0"/>
            <p:nvPr/>
          </p:nvPicPr>
          <p:blipFill rotWithShape="1">
            <a:blip r:embed="rId3">
              <a:alphaModFix/>
            </a:blip>
            <a:srcRect/>
            <a:stretch/>
          </p:blipFill>
          <p:spPr>
            <a:xfrm>
              <a:off x="361062" y="6280856"/>
              <a:ext cx="1407816" cy="466668"/>
            </a:xfrm>
            <a:prstGeom prst="rect">
              <a:avLst/>
            </a:prstGeom>
            <a:noFill/>
            <a:ln>
              <a:noFill/>
            </a:ln>
          </p:spPr>
        </p:pic>
        <p:sp>
          <p:nvSpPr>
            <p:cNvPr id="24"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5" name="Google Shape;117;p2"/>
            <p:cNvPicPr preferRelativeResize="0"/>
            <p:nvPr/>
          </p:nvPicPr>
          <p:blipFill rotWithShape="1">
            <a:blip r:embed="rId4">
              <a:alphaModFix/>
            </a:blip>
            <a:srcRect l="15814"/>
            <a:stretch/>
          </p:blipFill>
          <p:spPr>
            <a:xfrm>
              <a:off x="1759480" y="6327587"/>
              <a:ext cx="1271993" cy="371486"/>
            </a:xfrm>
            <a:prstGeom prst="rect">
              <a:avLst/>
            </a:prstGeom>
            <a:noFill/>
            <a:ln>
              <a:noFill/>
            </a:ln>
          </p:spPr>
        </p:pic>
        <p:sp>
          <p:nvSpPr>
            <p:cNvPr id="26"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336890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17 Diagrama"/>
          <p:cNvGraphicFramePr/>
          <p:nvPr>
            <p:extLst>
              <p:ext uri="{D42A27DB-BD31-4B8C-83A1-F6EECF244321}">
                <p14:modId xmlns:p14="http://schemas.microsoft.com/office/powerpoint/2010/main" val="1068699160"/>
              </p:ext>
            </p:extLst>
          </p:nvPr>
        </p:nvGraphicFramePr>
        <p:xfrm>
          <a:off x="237044" y="976057"/>
          <a:ext cx="6798717" cy="449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21 CuadroTexto"/>
          <p:cNvSpPr txBox="1"/>
          <p:nvPr/>
        </p:nvSpPr>
        <p:spPr>
          <a:xfrm>
            <a:off x="1267639" y="5590021"/>
            <a:ext cx="4739023" cy="584775"/>
          </a:xfrm>
          <a:prstGeom prst="rect">
            <a:avLst/>
          </a:prstGeom>
          <a:noFill/>
          <a:ln w="57150">
            <a:solidFill>
              <a:srgbClr val="A50021"/>
            </a:solidFill>
          </a:ln>
        </p:spPr>
        <p:txBody>
          <a:bodyPr wrap="square" rtlCol="0">
            <a:spAutoFit/>
          </a:bodyPr>
          <a:lstStyle/>
          <a:p>
            <a:r>
              <a:rPr lang="es-MX" sz="1600" dirty="0">
                <a:solidFill>
                  <a:schemeClr val="tx1">
                    <a:lumMod val="95000"/>
                    <a:lumOff val="5000"/>
                  </a:schemeClr>
                </a:solidFill>
                <a:latin typeface="Arial Rounded MT Bold" panose="020F0704030504030204" pitchFamily="34" charset="0"/>
              </a:rPr>
              <a:t> </a:t>
            </a:r>
            <a:r>
              <a:rPr lang="es-MX" sz="1600" dirty="0">
                <a:solidFill>
                  <a:schemeClr val="tx1">
                    <a:lumMod val="95000"/>
                    <a:lumOff val="5000"/>
                  </a:schemeClr>
                </a:solidFill>
                <a:latin typeface="Arial Rounded MT Bold" panose="020F0704030504030204" pitchFamily="34" charset="0"/>
                <a:hlinkClick r:id="rId7"/>
              </a:rPr>
              <a:t>https://curso.cucea.udg.mx/alumno/login</a:t>
            </a:r>
            <a:r>
              <a:rPr lang="es-MX" sz="1600" dirty="0">
                <a:solidFill>
                  <a:schemeClr val="tx1">
                    <a:lumMod val="95000"/>
                    <a:lumOff val="5000"/>
                  </a:schemeClr>
                </a:solidFill>
                <a:latin typeface="Arial Rounded MT Bold" panose="020F0704030504030204" pitchFamily="34" charset="0"/>
              </a:rPr>
              <a:t> a partir </a:t>
            </a:r>
            <a:r>
              <a:rPr lang="es-MX" sz="1600" dirty="0" smtClean="0">
                <a:solidFill>
                  <a:schemeClr val="tx1">
                    <a:lumMod val="95000"/>
                    <a:lumOff val="5000"/>
                  </a:schemeClr>
                </a:solidFill>
                <a:latin typeface="Arial Rounded MT Bold" panose="020F0704030504030204" pitchFamily="34" charset="0"/>
              </a:rPr>
              <a:t>del16 de marzo del 21</a:t>
            </a:r>
            <a:endParaRPr lang="es-MX" sz="1600" dirty="0">
              <a:solidFill>
                <a:schemeClr val="tx1">
                  <a:lumMod val="95000"/>
                  <a:lumOff val="5000"/>
                </a:schemeClr>
              </a:solidFill>
              <a:latin typeface="Arial Rounded MT Bold" panose="020F0704030504030204" pitchFamily="34" charset="0"/>
            </a:endParaRPr>
          </a:p>
        </p:txBody>
      </p:sp>
      <p:sp>
        <p:nvSpPr>
          <p:cNvPr id="25" name="24 CuadroTexto"/>
          <p:cNvSpPr txBox="1"/>
          <p:nvPr/>
        </p:nvSpPr>
        <p:spPr>
          <a:xfrm>
            <a:off x="6668814" y="1497724"/>
            <a:ext cx="1986455" cy="3108543"/>
          </a:xfrm>
          <a:prstGeom prst="rect">
            <a:avLst/>
          </a:prstGeom>
          <a:noFill/>
          <a:ln w="76200">
            <a:solidFill>
              <a:schemeClr val="tx1">
                <a:lumMod val="50000"/>
                <a:lumOff val="50000"/>
              </a:schemeClr>
            </a:solidFill>
          </a:ln>
        </p:spPr>
        <p:txBody>
          <a:bodyPr wrap="square" rtlCol="0">
            <a:spAutoFit/>
          </a:bodyPr>
          <a:lstStyle/>
          <a:p>
            <a:pPr algn="ctr"/>
            <a:r>
              <a:rPr lang="es-MX" dirty="0" smtClean="0">
                <a:latin typeface="Arial Rounded MT Bold" panose="020F0704030504030204" pitchFamily="34" charset="0"/>
              </a:rPr>
              <a:t>Horarios</a:t>
            </a:r>
          </a:p>
          <a:p>
            <a:pPr algn="ctr"/>
            <a:r>
              <a:rPr lang="es-MX" dirty="0">
                <a:latin typeface="Arial Rounded MT Bold" panose="020F0704030504030204" pitchFamily="34" charset="0"/>
              </a:rPr>
              <a:t>Viernes:</a:t>
            </a:r>
          </a:p>
          <a:p>
            <a:pPr algn="ctr"/>
            <a:r>
              <a:rPr lang="es-MX" dirty="0" smtClean="0">
                <a:latin typeface="Arial Rounded MT Bold" panose="020F0704030504030204" pitchFamily="34" charset="0"/>
              </a:rPr>
              <a:t>Turno </a:t>
            </a:r>
            <a:r>
              <a:rPr lang="es-MX" dirty="0">
                <a:latin typeface="Arial Rounded MT Bold" panose="020F0704030504030204" pitchFamily="34" charset="0"/>
              </a:rPr>
              <a:t>Matutino     8:00 a 12:00 hrs. </a:t>
            </a:r>
          </a:p>
          <a:p>
            <a:pPr algn="ctr"/>
            <a:r>
              <a:rPr lang="es-MX" dirty="0" smtClean="0">
                <a:latin typeface="Arial Rounded MT Bold" panose="020F0704030504030204" pitchFamily="34" charset="0"/>
              </a:rPr>
              <a:t>                              </a:t>
            </a:r>
            <a:r>
              <a:rPr lang="es-MX" dirty="0">
                <a:latin typeface="Arial Rounded MT Bold" panose="020F0704030504030204" pitchFamily="34" charset="0"/>
              </a:rPr>
              <a:t>10:00 a 14:00 hrs.</a:t>
            </a:r>
          </a:p>
          <a:p>
            <a:pPr algn="ctr"/>
            <a:endParaRPr lang="es-MX" dirty="0">
              <a:latin typeface="Arial Rounded MT Bold" panose="020F0704030504030204" pitchFamily="34" charset="0"/>
            </a:endParaRPr>
          </a:p>
          <a:p>
            <a:pPr algn="ctr"/>
            <a:r>
              <a:rPr lang="es-MX" dirty="0" smtClean="0">
                <a:latin typeface="Arial Rounded MT Bold" panose="020F0704030504030204" pitchFamily="34" charset="0"/>
              </a:rPr>
              <a:t>Turno </a:t>
            </a:r>
            <a:r>
              <a:rPr lang="es-MX" dirty="0">
                <a:latin typeface="Arial Rounded MT Bold" panose="020F0704030504030204" pitchFamily="34" charset="0"/>
              </a:rPr>
              <a:t>Vespertino  15:00 a 19:00 hrs.</a:t>
            </a:r>
          </a:p>
          <a:p>
            <a:pPr algn="ctr"/>
            <a:endParaRPr lang="es-MX" dirty="0">
              <a:latin typeface="Arial Rounded MT Bold" panose="020F0704030504030204" pitchFamily="34" charset="0"/>
            </a:endParaRPr>
          </a:p>
          <a:p>
            <a:pPr algn="ctr"/>
            <a:r>
              <a:rPr lang="es-MX" dirty="0" smtClean="0">
                <a:latin typeface="Arial Rounded MT Bold" panose="020F0704030504030204" pitchFamily="34" charset="0"/>
              </a:rPr>
              <a:t>Sábado </a:t>
            </a:r>
            <a:endParaRPr lang="es-MX" dirty="0">
              <a:latin typeface="Arial Rounded MT Bold" panose="020F0704030504030204" pitchFamily="34" charset="0"/>
            </a:endParaRPr>
          </a:p>
          <a:p>
            <a:pPr algn="ctr"/>
            <a:endParaRPr lang="es-MX" dirty="0">
              <a:latin typeface="Arial Rounded MT Bold" panose="020F0704030504030204" pitchFamily="34" charset="0"/>
            </a:endParaRPr>
          </a:p>
          <a:p>
            <a:pPr algn="ctr"/>
            <a:r>
              <a:rPr lang="es-MX" dirty="0">
                <a:latin typeface="Arial Rounded MT Bold" panose="020F0704030504030204" pitchFamily="34" charset="0"/>
              </a:rPr>
              <a:t>Turno Matutino    8:00 a 12:00 hrs.</a:t>
            </a:r>
          </a:p>
        </p:txBody>
      </p:sp>
      <p:sp>
        <p:nvSpPr>
          <p:cNvPr id="26" name="25 CuadroTexto"/>
          <p:cNvSpPr txBox="1"/>
          <p:nvPr/>
        </p:nvSpPr>
        <p:spPr>
          <a:xfrm>
            <a:off x="6902289" y="5022462"/>
            <a:ext cx="1521714" cy="523220"/>
          </a:xfrm>
          <a:prstGeom prst="rect">
            <a:avLst/>
          </a:prstGeom>
          <a:noFill/>
          <a:ln w="57150">
            <a:solidFill>
              <a:schemeClr val="tx1">
                <a:lumMod val="50000"/>
                <a:lumOff val="50000"/>
              </a:schemeClr>
            </a:solidFill>
          </a:ln>
        </p:spPr>
        <p:txBody>
          <a:bodyPr wrap="square" rtlCol="0">
            <a:spAutoFit/>
          </a:bodyPr>
          <a:lstStyle/>
          <a:p>
            <a:r>
              <a:rPr lang="es-MX" dirty="0">
                <a:latin typeface="Arial Rounded MT Bold" panose="020F0704030504030204" pitchFamily="34" charset="0"/>
              </a:rPr>
              <a:t>El costo es de $400.00 pesos</a:t>
            </a:r>
          </a:p>
        </p:txBody>
      </p:sp>
      <p:sp>
        <p:nvSpPr>
          <p:cNvPr id="27" name="26 CuadroTexto"/>
          <p:cNvSpPr txBox="1"/>
          <p:nvPr/>
        </p:nvSpPr>
        <p:spPr>
          <a:xfrm>
            <a:off x="9138490" y="1759333"/>
            <a:ext cx="2769703" cy="2585323"/>
          </a:xfrm>
          <a:prstGeom prst="rect">
            <a:avLst/>
          </a:prstGeom>
          <a:noFill/>
          <a:ln w="57150">
            <a:solidFill>
              <a:schemeClr val="tx1">
                <a:lumMod val="50000"/>
                <a:lumOff val="50000"/>
              </a:schemeClr>
            </a:solidFill>
          </a:ln>
        </p:spPr>
        <p:txBody>
          <a:bodyPr wrap="square" rtlCol="0">
            <a:spAutoFit/>
          </a:bodyPr>
          <a:lstStyle/>
          <a:p>
            <a:r>
              <a:rPr lang="es-MX" sz="1800" dirty="0">
                <a:latin typeface="Arial Rounded MT Bold" panose="020F0704030504030204" pitchFamily="34" charset="0"/>
              </a:rPr>
              <a:t> </a:t>
            </a:r>
            <a:r>
              <a:rPr lang="es-MX" sz="1800" dirty="0" smtClean="0">
                <a:latin typeface="Arial Rounded MT Bold" panose="020F0704030504030204" pitchFamily="34" charset="0"/>
              </a:rPr>
              <a:t>Informes: </a:t>
            </a:r>
          </a:p>
          <a:p>
            <a:r>
              <a:rPr lang="es-MX" sz="1800" dirty="0" smtClean="0">
                <a:latin typeface="Arial Rounded MT Bold" panose="020F0704030504030204" pitchFamily="34" charset="0"/>
              </a:rPr>
              <a:t>Banner </a:t>
            </a:r>
            <a:r>
              <a:rPr lang="es-MX" sz="1800" dirty="0">
                <a:latin typeface="Arial Rounded MT Bold" panose="020F0704030504030204" pitchFamily="34" charset="0"/>
              </a:rPr>
              <a:t>del CUCEA, en redes sociales  (</a:t>
            </a:r>
            <a:r>
              <a:rPr lang="es-MX" sz="1800" dirty="0" err="1">
                <a:latin typeface="Arial Rounded MT Bold" panose="020F0704030504030204" pitchFamily="34" charset="0"/>
              </a:rPr>
              <a:t>facebook</a:t>
            </a:r>
            <a:r>
              <a:rPr lang="es-MX" sz="1800" dirty="0">
                <a:latin typeface="Arial Rounded MT Bold" panose="020F0704030504030204" pitchFamily="34" charset="0"/>
              </a:rPr>
              <a:t>) del Departamento de Métodos Cuantitativos, CUCEA,  en los teléfono 33-37-70-33-00 ext. 25223. </a:t>
            </a:r>
          </a:p>
        </p:txBody>
      </p:sp>
      <p:grpSp>
        <p:nvGrpSpPr>
          <p:cNvPr id="19" name="18 Grupo"/>
          <p:cNvGrpSpPr/>
          <p:nvPr/>
        </p:nvGrpSpPr>
        <p:grpSpPr>
          <a:xfrm>
            <a:off x="0" y="48599"/>
            <a:ext cx="12192000" cy="6809401"/>
            <a:chOff x="0" y="48599"/>
            <a:chExt cx="12192000" cy="6809401"/>
          </a:xfrm>
        </p:grpSpPr>
        <p:sp>
          <p:nvSpPr>
            <p:cNvPr id="20"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CURSO NIVELACIÓN – MATEMÁTICAS 0</a:t>
              </a:r>
              <a:endParaRPr sz="2800" b="1" i="0" u="none" strike="noStrike" cap="none" dirty="0">
                <a:solidFill>
                  <a:schemeClr val="lt1"/>
                </a:solidFill>
                <a:latin typeface="Avenir"/>
                <a:ea typeface="Avenir"/>
                <a:cs typeface="Avenir"/>
                <a:sym typeface="Avenir"/>
              </a:endParaRPr>
            </a:p>
          </p:txBody>
        </p:sp>
        <p:sp>
          <p:nvSpPr>
            <p:cNvPr id="21"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23" name="Google Shape;110;p2"/>
            <p:cNvPicPr preferRelativeResize="0"/>
            <p:nvPr/>
          </p:nvPicPr>
          <p:blipFill rotWithShape="1">
            <a:blip r:embed="rId8">
              <a:alphaModFix/>
            </a:blip>
            <a:srcRect/>
            <a:stretch/>
          </p:blipFill>
          <p:spPr>
            <a:xfrm>
              <a:off x="409404" y="334212"/>
              <a:ext cx="921218" cy="528614"/>
            </a:xfrm>
            <a:prstGeom prst="rect">
              <a:avLst/>
            </a:prstGeom>
            <a:noFill/>
            <a:ln>
              <a:noFill/>
            </a:ln>
          </p:spPr>
        </p:pic>
        <p:sp>
          <p:nvSpPr>
            <p:cNvPr id="24"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30"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 name="Google Shape;115;p2"/>
            <p:cNvPicPr preferRelativeResize="0"/>
            <p:nvPr/>
          </p:nvPicPr>
          <p:blipFill rotWithShape="1">
            <a:blip r:embed="rId9">
              <a:alphaModFix/>
            </a:blip>
            <a:srcRect/>
            <a:stretch/>
          </p:blipFill>
          <p:spPr>
            <a:xfrm>
              <a:off x="361062" y="6280856"/>
              <a:ext cx="1407816" cy="466668"/>
            </a:xfrm>
            <a:prstGeom prst="rect">
              <a:avLst/>
            </a:prstGeom>
            <a:noFill/>
            <a:ln>
              <a:noFill/>
            </a:ln>
          </p:spPr>
        </p:pic>
        <p:sp>
          <p:nvSpPr>
            <p:cNvPr id="32"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33" name="Google Shape;117;p2"/>
            <p:cNvPicPr preferRelativeResize="0"/>
            <p:nvPr/>
          </p:nvPicPr>
          <p:blipFill rotWithShape="1">
            <a:blip r:embed="rId10">
              <a:alphaModFix/>
            </a:blip>
            <a:srcRect l="15814"/>
            <a:stretch/>
          </p:blipFill>
          <p:spPr>
            <a:xfrm>
              <a:off x="1759480" y="6327587"/>
              <a:ext cx="1271993" cy="371486"/>
            </a:xfrm>
            <a:prstGeom prst="rect">
              <a:avLst/>
            </a:prstGeom>
            <a:noFill/>
            <a:ln>
              <a:noFill/>
            </a:ln>
          </p:spPr>
        </p:pic>
        <p:sp>
          <p:nvSpPr>
            <p:cNvPr id="34"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 name="1 CuadroTexto"/>
          <p:cNvSpPr txBox="1"/>
          <p:nvPr/>
        </p:nvSpPr>
        <p:spPr>
          <a:xfrm>
            <a:off x="8797160" y="4496134"/>
            <a:ext cx="3100296" cy="1600438"/>
          </a:xfrm>
          <a:prstGeom prst="rect">
            <a:avLst/>
          </a:prstGeom>
          <a:noFill/>
          <a:ln>
            <a:solidFill>
              <a:schemeClr val="tx1">
                <a:lumMod val="85000"/>
                <a:lumOff val="15000"/>
              </a:schemeClr>
            </a:solidFill>
          </a:ln>
        </p:spPr>
        <p:txBody>
          <a:bodyPr wrap="square" rtlCol="0">
            <a:spAutoFit/>
          </a:bodyPr>
          <a:lstStyle/>
          <a:p>
            <a:r>
              <a:rPr lang="es-MX" dirty="0" smtClean="0"/>
              <a:t>Para </a:t>
            </a:r>
            <a:r>
              <a:rPr lang="es-MX" dirty="0"/>
              <a:t>realizar la incorporación a </a:t>
            </a:r>
            <a:r>
              <a:rPr lang="es-MX" dirty="0" err="1"/>
              <a:t>classroom</a:t>
            </a:r>
            <a:r>
              <a:rPr lang="es-MX" dirty="0"/>
              <a:t> mediante su correo institucional enviar un correo solicitando la incorporación al grupo                         </a:t>
            </a:r>
          </a:p>
          <a:p>
            <a:r>
              <a:rPr lang="es-MX" dirty="0"/>
              <a:t>                                                roberto.venegasb@cucea.udg.mx</a:t>
            </a:r>
          </a:p>
          <a:p>
            <a:endParaRPr lang="es-MX" dirty="0"/>
          </a:p>
        </p:txBody>
      </p:sp>
    </p:spTree>
    <p:extLst>
      <p:ext uri="{BB962C8B-B14F-4D97-AF65-F5344CB8AC3E}">
        <p14:creationId xmlns:p14="http://schemas.microsoft.com/office/powerpoint/2010/main" val="3403680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0" y="48599"/>
            <a:ext cx="12192000" cy="6809401"/>
            <a:chOff x="0" y="48599"/>
            <a:chExt cx="12192000" cy="6809401"/>
          </a:xfrm>
        </p:grpSpPr>
        <p:sp>
          <p:nvSpPr>
            <p:cNvPr id="15"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CURSO TECNOLOGÍAS DE LA INFORMACIÓN</a:t>
              </a:r>
              <a:endParaRPr sz="2800" b="1" i="0" u="none" strike="noStrike" cap="none" dirty="0">
                <a:solidFill>
                  <a:schemeClr val="lt1"/>
                </a:solidFill>
                <a:latin typeface="Avenir"/>
                <a:ea typeface="Avenir"/>
                <a:cs typeface="Avenir"/>
                <a:sym typeface="Avenir"/>
              </a:endParaRPr>
            </a:p>
          </p:txBody>
        </p:sp>
        <p:sp>
          <p:nvSpPr>
            <p:cNvPr id="16"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17" name="Google Shape;110;p2"/>
            <p:cNvPicPr preferRelativeResize="0"/>
            <p:nvPr/>
          </p:nvPicPr>
          <p:blipFill rotWithShape="1">
            <a:blip r:embed="rId2">
              <a:alphaModFix/>
            </a:blip>
            <a:srcRect/>
            <a:stretch/>
          </p:blipFill>
          <p:spPr>
            <a:xfrm>
              <a:off x="409404" y="334212"/>
              <a:ext cx="921218" cy="528614"/>
            </a:xfrm>
            <a:prstGeom prst="rect">
              <a:avLst/>
            </a:prstGeom>
            <a:noFill/>
            <a:ln>
              <a:noFill/>
            </a:ln>
          </p:spPr>
        </p:pic>
        <p:sp>
          <p:nvSpPr>
            <p:cNvPr id="18"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1"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 name="Google Shape;115;p2"/>
            <p:cNvPicPr preferRelativeResize="0"/>
            <p:nvPr/>
          </p:nvPicPr>
          <p:blipFill rotWithShape="1">
            <a:blip r:embed="rId3">
              <a:alphaModFix/>
            </a:blip>
            <a:srcRect/>
            <a:stretch/>
          </p:blipFill>
          <p:spPr>
            <a:xfrm>
              <a:off x="361062" y="6280856"/>
              <a:ext cx="1407816" cy="466668"/>
            </a:xfrm>
            <a:prstGeom prst="rect">
              <a:avLst/>
            </a:prstGeom>
            <a:noFill/>
            <a:ln>
              <a:noFill/>
            </a:ln>
          </p:spPr>
        </p:pic>
        <p:sp>
          <p:nvSpPr>
            <p:cNvPr id="23"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4" name="Google Shape;117;p2"/>
            <p:cNvPicPr preferRelativeResize="0"/>
            <p:nvPr/>
          </p:nvPicPr>
          <p:blipFill rotWithShape="1">
            <a:blip r:embed="rId4">
              <a:alphaModFix/>
            </a:blip>
            <a:srcRect l="15814"/>
            <a:stretch/>
          </p:blipFill>
          <p:spPr>
            <a:xfrm>
              <a:off x="1759480" y="6327587"/>
              <a:ext cx="1271993" cy="371486"/>
            </a:xfrm>
            <a:prstGeom prst="rect">
              <a:avLst/>
            </a:prstGeom>
            <a:noFill/>
            <a:ln>
              <a:noFill/>
            </a:ln>
          </p:spPr>
        </p:pic>
        <p:sp>
          <p:nvSpPr>
            <p:cNvPr id="25"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 name="1 CuadroTexto"/>
          <p:cNvSpPr txBox="1"/>
          <p:nvPr/>
        </p:nvSpPr>
        <p:spPr>
          <a:xfrm>
            <a:off x="2648607" y="1718441"/>
            <a:ext cx="5967673" cy="3539430"/>
          </a:xfrm>
          <a:prstGeom prst="rect">
            <a:avLst/>
          </a:prstGeom>
          <a:noFill/>
        </p:spPr>
        <p:txBody>
          <a:bodyPr wrap="square" rtlCol="0">
            <a:spAutoFit/>
          </a:bodyPr>
          <a:lstStyle/>
          <a:p>
            <a:r>
              <a:rPr lang="es-MX" sz="2800" dirty="0"/>
              <a:t>Video de bienvenida</a:t>
            </a:r>
            <a:r>
              <a:rPr lang="es-MX" sz="2800" dirty="0" smtClean="0"/>
              <a:t>: https</a:t>
            </a:r>
            <a:r>
              <a:rPr lang="es-MX" sz="2800" dirty="0"/>
              <a:t>://</a:t>
            </a:r>
            <a:r>
              <a:rPr lang="es-MX" sz="2800" dirty="0" smtClean="0"/>
              <a:t>youtu.be/2nUw36UUjzk </a:t>
            </a:r>
          </a:p>
          <a:p>
            <a:endParaRPr lang="es-MX" sz="2800" dirty="0" smtClean="0"/>
          </a:p>
          <a:p>
            <a:r>
              <a:rPr lang="es-MX" sz="2800" dirty="0" smtClean="0"/>
              <a:t>Tutorial </a:t>
            </a:r>
            <a:r>
              <a:rPr lang="es-MX" sz="2800" dirty="0"/>
              <a:t>de ¿Cómo Inscribirse a la Materia de Tecnologías de la Información? (Plataforma </a:t>
            </a:r>
            <a:r>
              <a:rPr lang="es-MX" sz="2800" dirty="0" err="1"/>
              <a:t>Moodsi</a:t>
            </a:r>
            <a:r>
              <a:rPr lang="es-MX" sz="2800" dirty="0" smtClean="0"/>
              <a:t>) </a:t>
            </a:r>
            <a:r>
              <a:rPr lang="es-MX" sz="2800" dirty="0" smtClean="0">
                <a:hlinkClick r:id="rId5"/>
              </a:rPr>
              <a:t>http</a:t>
            </a:r>
            <a:r>
              <a:rPr lang="es-MX" sz="2800" dirty="0">
                <a:hlinkClick r:id="rId5"/>
              </a:rPr>
              <a:t>://</a:t>
            </a:r>
            <a:r>
              <a:rPr lang="es-MX" sz="2800" dirty="0" smtClean="0">
                <a:hlinkClick r:id="rId5"/>
              </a:rPr>
              <a:t>goo.gl/BgBzdY</a:t>
            </a:r>
            <a:endParaRPr lang="es-MX" sz="2800" dirty="0" smtClean="0"/>
          </a:p>
          <a:p>
            <a:endParaRPr lang="es-MX" sz="2800" dirty="0" smtClean="0"/>
          </a:p>
        </p:txBody>
      </p:sp>
    </p:spTree>
    <p:extLst>
      <p:ext uri="{BB962C8B-B14F-4D97-AF65-F5344CB8AC3E}">
        <p14:creationId xmlns:p14="http://schemas.microsoft.com/office/powerpoint/2010/main" val="1899329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p:nvPr/>
        </p:nvSpPr>
        <p:spPr>
          <a:xfrm>
            <a:off x="10938272" y="6490302"/>
            <a:ext cx="1253728" cy="367698"/>
          </a:xfrm>
          <a:prstGeom prst="rect">
            <a:avLst/>
          </a:prstGeom>
          <a:solidFill>
            <a:srgbClr val="D696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2"/>
          <p:cNvSpPr/>
          <p:nvPr/>
        </p:nvSpPr>
        <p:spPr>
          <a:xfrm>
            <a:off x="7209182" y="6490302"/>
            <a:ext cx="3896140" cy="367698"/>
          </a:xfrm>
          <a:prstGeom prst="rect">
            <a:avLst/>
          </a:prstGeom>
          <a:solidFill>
            <a:srgbClr val="B800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8" name="Google Shape;98;p2"/>
          <p:cNvPicPr preferRelativeResize="0"/>
          <p:nvPr/>
        </p:nvPicPr>
        <p:blipFill rotWithShape="1">
          <a:blip r:embed="rId3">
            <a:alphaModFix/>
          </a:blip>
          <a:srcRect/>
          <a:stretch/>
        </p:blipFill>
        <p:spPr>
          <a:xfrm>
            <a:off x="9488554" y="367698"/>
            <a:ext cx="2438401" cy="598905"/>
          </a:xfrm>
          <a:prstGeom prst="rect">
            <a:avLst/>
          </a:prstGeom>
          <a:noFill/>
          <a:ln>
            <a:noFill/>
          </a:ln>
        </p:spPr>
      </p:pic>
      <p:sp>
        <p:nvSpPr>
          <p:cNvPr id="99" name="Google Shape;99;p2"/>
          <p:cNvSpPr/>
          <p:nvPr/>
        </p:nvSpPr>
        <p:spPr>
          <a:xfrm>
            <a:off x="7209182" y="6127716"/>
            <a:ext cx="4982818" cy="362586"/>
          </a:xfrm>
          <a:prstGeom prst="rect">
            <a:avLst/>
          </a:prstGeom>
          <a:solidFill>
            <a:srgbClr val="005D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2"/>
          <p:cNvSpPr/>
          <p:nvPr/>
        </p:nvSpPr>
        <p:spPr>
          <a:xfrm>
            <a:off x="0" y="6127716"/>
            <a:ext cx="10609229" cy="730284"/>
          </a:xfrm>
          <a:prstGeom prst="rect">
            <a:avLst/>
          </a:prstGeom>
          <a:solidFill>
            <a:srgbClr val="0035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1" name="Google Shape;101;p2"/>
          <p:cNvPicPr preferRelativeResize="0"/>
          <p:nvPr/>
        </p:nvPicPr>
        <p:blipFill rotWithShape="1">
          <a:blip r:embed="rId4">
            <a:alphaModFix/>
          </a:blip>
          <a:srcRect/>
          <a:stretch/>
        </p:blipFill>
        <p:spPr>
          <a:xfrm>
            <a:off x="296391" y="6274769"/>
            <a:ext cx="1580573" cy="431065"/>
          </a:xfrm>
          <a:prstGeom prst="rect">
            <a:avLst/>
          </a:prstGeom>
          <a:noFill/>
          <a:ln>
            <a:noFill/>
          </a:ln>
        </p:spPr>
      </p:pic>
      <p:sp>
        <p:nvSpPr>
          <p:cNvPr id="103" name="Google Shape;103;p2"/>
          <p:cNvSpPr/>
          <p:nvPr/>
        </p:nvSpPr>
        <p:spPr>
          <a:xfrm>
            <a:off x="682337" y="233165"/>
            <a:ext cx="420317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smtClean="0">
                <a:solidFill>
                  <a:schemeClr val="lt1"/>
                </a:solidFill>
                <a:latin typeface="Arial Rounded MT Bold" panose="020F0704030504030204" pitchFamily="34" charset="0"/>
                <a:ea typeface="Avenir"/>
                <a:cs typeface="Avenir"/>
                <a:sym typeface="Avenir"/>
              </a:rPr>
              <a:t>Correo Institucional</a:t>
            </a:r>
            <a:endParaRPr sz="3200" b="1" dirty="0">
              <a:solidFill>
                <a:schemeClr val="lt1"/>
              </a:solidFill>
              <a:latin typeface="Arial Rounded MT Bold" panose="020F0704030504030204" pitchFamily="34" charset="0"/>
              <a:ea typeface="Avenir"/>
              <a:cs typeface="Avenir"/>
              <a:sym typeface="Avenir"/>
            </a:endParaRPr>
          </a:p>
        </p:txBody>
      </p:sp>
      <p:sp>
        <p:nvSpPr>
          <p:cNvPr id="104" name="Google Shape;104;p2"/>
          <p:cNvSpPr/>
          <p:nvPr/>
        </p:nvSpPr>
        <p:spPr>
          <a:xfrm>
            <a:off x="682337" y="1250353"/>
            <a:ext cx="11244618" cy="3739445"/>
          </a:xfrm>
          <a:prstGeom prst="rect">
            <a:avLst/>
          </a:prstGeom>
          <a:noFill/>
          <a:ln>
            <a:noFill/>
          </a:ln>
        </p:spPr>
        <p:txBody>
          <a:bodyPr spcFirstLastPara="1" wrap="square" lIns="91425" tIns="45700" rIns="91425" bIns="45700" anchor="t" anchorCtr="0">
            <a:spAutoFit/>
          </a:bodyPr>
          <a:lstStyle/>
          <a:p>
            <a:r>
              <a:rPr lang="es-MX" sz="2000" dirty="0">
                <a:solidFill>
                  <a:schemeClr val="tx2">
                    <a:lumMod val="50000"/>
                  </a:schemeClr>
                </a:solidFill>
                <a:latin typeface="Arial Rounded MT Bold" panose="020F0704030504030204" pitchFamily="34" charset="0"/>
              </a:rPr>
              <a:t> Lo cual puedes hacer mediante la </a:t>
            </a:r>
            <a:r>
              <a:rPr lang="es-MX" sz="2000" dirty="0" smtClean="0">
                <a:solidFill>
                  <a:schemeClr val="tx2">
                    <a:lumMod val="50000"/>
                  </a:schemeClr>
                </a:solidFill>
                <a:latin typeface="Arial Rounded MT Bold" panose="020F0704030504030204" pitchFamily="34" charset="0"/>
              </a:rPr>
              <a:t>siguiente liga: </a:t>
            </a:r>
            <a:r>
              <a:rPr lang="es-MX" sz="2000" dirty="0">
                <a:solidFill>
                  <a:schemeClr val="tx2">
                    <a:lumMod val="50000"/>
                  </a:schemeClr>
                </a:solidFill>
                <a:latin typeface="Arial Rounded MT Bold" panose="020F0704030504030204" pitchFamily="34" charset="0"/>
              </a:rPr>
              <a:t> </a:t>
            </a:r>
            <a:r>
              <a:rPr lang="es-MX" sz="2000" dirty="0">
                <a:solidFill>
                  <a:schemeClr val="tx2">
                    <a:lumMod val="50000"/>
                  </a:schemeClr>
                </a:solidFill>
                <a:latin typeface="Arial Rounded MT Bold" panose="020F0704030504030204" pitchFamily="34" charset="0"/>
                <a:hlinkClick r:id="rId5"/>
              </a:rPr>
              <a:t>http://siiauescolar.siiau.udg.mx/wus/gupprincipal.inicio</a:t>
            </a:r>
            <a:r>
              <a:rPr lang="es-MX" sz="2000" dirty="0">
                <a:solidFill>
                  <a:schemeClr val="tx2">
                    <a:lumMod val="50000"/>
                  </a:schemeClr>
                </a:solidFill>
                <a:latin typeface="Arial Rounded MT Bold" panose="020F0704030504030204" pitchFamily="34" charset="0"/>
              </a:rPr>
              <a:t>  </a:t>
            </a:r>
          </a:p>
          <a:p>
            <a:endParaRPr lang="es-MX" sz="2000" dirty="0" smtClean="0">
              <a:solidFill>
                <a:schemeClr val="tx2">
                  <a:lumMod val="50000"/>
                </a:schemeClr>
              </a:solidFill>
              <a:latin typeface="Arial Rounded MT Bold" panose="020F0704030504030204" pitchFamily="34" charset="0"/>
            </a:endParaRPr>
          </a:p>
          <a:p>
            <a:r>
              <a:rPr lang="es-MX" sz="2000" dirty="0" smtClean="0">
                <a:solidFill>
                  <a:schemeClr val="tx2">
                    <a:lumMod val="50000"/>
                  </a:schemeClr>
                </a:solidFill>
                <a:latin typeface="Arial Rounded MT Bold" panose="020F0704030504030204" pitchFamily="34" charset="0"/>
              </a:rPr>
              <a:t>Introduce </a:t>
            </a:r>
            <a:r>
              <a:rPr lang="es-MX" sz="2000" dirty="0">
                <a:solidFill>
                  <a:schemeClr val="tx2">
                    <a:lumMod val="50000"/>
                  </a:schemeClr>
                </a:solidFill>
                <a:latin typeface="Arial Rounded MT Bold" panose="020F0704030504030204" pitchFamily="34" charset="0"/>
              </a:rPr>
              <a:t>tu código y NIP, una vez que ingreses da clic sobre la opción </a:t>
            </a:r>
            <a:r>
              <a:rPr lang="es-MX" sz="2000" dirty="0">
                <a:solidFill>
                  <a:schemeClr val="tx1"/>
                </a:solidFill>
                <a:latin typeface="Arial Rounded MT Bold" panose="020F0704030504030204" pitchFamily="34" charset="0"/>
              </a:rPr>
              <a:t>“Alumnos</a:t>
            </a:r>
            <a:r>
              <a:rPr lang="es-MX" sz="2000" dirty="0">
                <a:solidFill>
                  <a:schemeClr val="tx2">
                    <a:lumMod val="50000"/>
                  </a:schemeClr>
                </a:solidFill>
                <a:latin typeface="Arial Rounded MT Bold" panose="020F0704030504030204" pitchFamily="34" charset="0"/>
              </a:rPr>
              <a:t>” y luego selecciona correo Google,  allí aparecerá tu nuevo correo </a:t>
            </a:r>
            <a:r>
              <a:rPr lang="es-MX" sz="2000" dirty="0" smtClean="0">
                <a:solidFill>
                  <a:schemeClr val="tx2">
                    <a:lumMod val="50000"/>
                  </a:schemeClr>
                </a:solidFill>
                <a:latin typeface="Arial Rounded MT Bold" panose="020F0704030504030204" pitchFamily="34" charset="0"/>
              </a:rPr>
              <a:t>institucional. Si no puedes visualizarlo manda un correo a </a:t>
            </a:r>
            <a:r>
              <a:rPr lang="es-MX" sz="2000" dirty="0" smtClean="0">
                <a:solidFill>
                  <a:schemeClr val="tx2">
                    <a:lumMod val="50000"/>
                  </a:schemeClr>
                </a:solidFill>
                <a:latin typeface="Arial Rounded MT Bold" panose="020F0704030504030204" pitchFamily="34" charset="0"/>
                <a:hlinkClick r:id="rId6"/>
              </a:rPr>
              <a:t>helpdesk@cucea.udg.mx</a:t>
            </a:r>
            <a:r>
              <a:rPr lang="es-MX" sz="2000" dirty="0" smtClean="0">
                <a:solidFill>
                  <a:schemeClr val="tx2">
                    <a:lumMod val="50000"/>
                  </a:schemeClr>
                </a:solidFill>
                <a:latin typeface="Arial Rounded MT Bold" panose="020F0704030504030204" pitchFamily="34" charset="0"/>
              </a:rPr>
              <a:t> </a:t>
            </a:r>
            <a:endParaRPr lang="es-MX" sz="2000" dirty="0">
              <a:solidFill>
                <a:schemeClr val="tx2">
                  <a:lumMod val="50000"/>
                </a:schemeClr>
              </a:solidFill>
              <a:latin typeface="Arial Rounded MT Bold" panose="020F0704030504030204" pitchFamily="34" charset="0"/>
            </a:endParaRPr>
          </a:p>
          <a:p>
            <a:endParaRPr lang="es-MX" sz="2000" dirty="0" smtClean="0">
              <a:solidFill>
                <a:schemeClr val="tx2">
                  <a:lumMod val="50000"/>
                </a:schemeClr>
              </a:solidFill>
              <a:latin typeface="Arial Rounded MT Bold" panose="020F0704030504030204" pitchFamily="34" charset="0"/>
            </a:endParaRPr>
          </a:p>
          <a:p>
            <a:r>
              <a:rPr lang="es-MX" sz="2000" dirty="0" smtClean="0">
                <a:solidFill>
                  <a:schemeClr val="tx2">
                    <a:lumMod val="50000"/>
                  </a:schemeClr>
                </a:solidFill>
                <a:latin typeface="Arial Rounded MT Bold" panose="020F0704030504030204" pitchFamily="34" charset="0"/>
              </a:rPr>
              <a:t>Con </a:t>
            </a:r>
            <a:r>
              <a:rPr lang="es-MX" sz="2000" dirty="0">
                <a:solidFill>
                  <a:schemeClr val="tx2">
                    <a:lumMod val="50000"/>
                  </a:schemeClr>
                </a:solidFill>
                <a:latin typeface="Arial Rounded MT Bold" panose="020F0704030504030204" pitchFamily="34" charset="0"/>
              </a:rPr>
              <a:t>tu correo institucional, podrás ingresar a nuestras plataformas de cursos en línea: </a:t>
            </a:r>
            <a:r>
              <a:rPr lang="es-MX" sz="2000" i="1" dirty="0">
                <a:solidFill>
                  <a:schemeClr val="tx1"/>
                </a:solidFill>
                <a:latin typeface="Arial Rounded MT Bold" panose="020F0704030504030204" pitchFamily="34" charset="0"/>
              </a:rPr>
              <a:t>Moodle y Google </a:t>
            </a:r>
            <a:r>
              <a:rPr lang="es-MX" sz="2000" i="1" dirty="0" err="1">
                <a:solidFill>
                  <a:schemeClr val="tx1"/>
                </a:solidFill>
                <a:latin typeface="Arial Rounded MT Bold" panose="020F0704030504030204" pitchFamily="34" charset="0"/>
              </a:rPr>
              <a:t>Classroom</a:t>
            </a:r>
            <a:r>
              <a:rPr lang="es-MX" sz="2000" dirty="0">
                <a:solidFill>
                  <a:schemeClr val="tx2">
                    <a:lumMod val="50000"/>
                  </a:schemeClr>
                </a:solidFill>
                <a:latin typeface="Arial Rounded MT Bold" panose="020F0704030504030204" pitchFamily="34" charset="0"/>
              </a:rPr>
              <a:t>. Así como a toda las herramientas disponibles de la </a:t>
            </a:r>
            <a:r>
              <a:rPr lang="es-MX" sz="2000" i="1" dirty="0" err="1">
                <a:solidFill>
                  <a:schemeClr val="tx1"/>
                </a:solidFill>
                <a:latin typeface="Arial Rounded MT Bold" panose="020F0704030504030204" pitchFamily="34" charset="0"/>
              </a:rPr>
              <a:t>Gsuite</a:t>
            </a:r>
            <a:r>
              <a:rPr lang="es-MX" sz="2000" i="1" dirty="0">
                <a:solidFill>
                  <a:schemeClr val="tx1"/>
                </a:solidFill>
                <a:latin typeface="Arial Rounded MT Bold" panose="020F0704030504030204" pitchFamily="34" charset="0"/>
              </a:rPr>
              <a:t>.</a:t>
            </a:r>
            <a:r>
              <a:rPr lang="es-MX" sz="2000" dirty="0">
                <a:solidFill>
                  <a:schemeClr val="tx2">
                    <a:lumMod val="50000"/>
                  </a:schemeClr>
                </a:solidFill>
                <a:latin typeface="Arial Rounded MT Bold" panose="020F0704030504030204" pitchFamily="34" charset="0"/>
              </a:rPr>
              <a:t>).</a:t>
            </a:r>
          </a:p>
          <a:p>
            <a:pPr marL="0" marR="0" lvl="0" indent="0" algn="l" rtl="0">
              <a:lnSpc>
                <a:spcPct val="150000"/>
              </a:lnSpc>
              <a:spcBef>
                <a:spcPts val="0"/>
              </a:spcBef>
              <a:spcAft>
                <a:spcPts val="0"/>
              </a:spcAft>
              <a:buNone/>
            </a:pPr>
            <a:endParaRPr sz="2000" dirty="0">
              <a:solidFill>
                <a:schemeClr val="tx2">
                  <a:lumMod val="50000"/>
                </a:schemeClr>
              </a:solidFill>
              <a:latin typeface="Arial Rounded MT Bold" panose="020F0704030504030204" pitchFamily="34" charset="0"/>
              <a:ea typeface="Calibri"/>
              <a:cs typeface="Calibri"/>
              <a:sym typeface="Calibri"/>
            </a:endParaRPr>
          </a:p>
          <a:p>
            <a:pPr marL="285750" marR="0" lvl="0" indent="-171450" algn="l" rtl="0">
              <a:lnSpc>
                <a:spcPct val="150000"/>
              </a:lnSpc>
              <a:spcBef>
                <a:spcPts val="0"/>
              </a:spcBef>
              <a:spcAft>
                <a:spcPts val="0"/>
              </a:spcAft>
              <a:buClr>
                <a:schemeClr val="dk1"/>
              </a:buClr>
              <a:buSzPts val="1800"/>
              <a:buFont typeface="Noto Sans Symbols"/>
              <a:buNone/>
            </a:pPr>
            <a:endParaRPr sz="1800" dirty="0">
              <a:solidFill>
                <a:schemeClr val="tx2">
                  <a:lumMod val="50000"/>
                </a:schemeClr>
              </a:solidFill>
              <a:latin typeface="Arial Rounded MT Bold" panose="020F0704030504030204" pitchFamily="34" charset="0"/>
              <a:ea typeface="Calibri"/>
              <a:cs typeface="Calibri"/>
              <a:sym typeface="Calibri"/>
            </a:endParaRPr>
          </a:p>
        </p:txBody>
      </p:sp>
      <p:pic>
        <p:nvPicPr>
          <p:cNvPr id="105" name="Google Shape;105;p2"/>
          <p:cNvPicPr preferRelativeResize="0"/>
          <p:nvPr/>
        </p:nvPicPr>
        <p:blipFill rotWithShape="1">
          <a:blip r:embed="rId7">
            <a:alphaModFix/>
          </a:blip>
          <a:srcRect/>
          <a:stretch/>
        </p:blipFill>
        <p:spPr>
          <a:xfrm>
            <a:off x="8472264" y="152873"/>
            <a:ext cx="716906" cy="813730"/>
          </a:xfrm>
          <a:prstGeom prst="rect">
            <a:avLst/>
          </a:prstGeom>
          <a:noFill/>
          <a:ln>
            <a:noFill/>
          </a:ln>
        </p:spPr>
      </p:pic>
      <p:grpSp>
        <p:nvGrpSpPr>
          <p:cNvPr id="12" name="11 Grupo"/>
          <p:cNvGrpSpPr/>
          <p:nvPr/>
        </p:nvGrpSpPr>
        <p:grpSpPr>
          <a:xfrm>
            <a:off x="0" y="48599"/>
            <a:ext cx="12192000" cy="6809401"/>
            <a:chOff x="0" y="48599"/>
            <a:chExt cx="12192000" cy="6809401"/>
          </a:xfrm>
        </p:grpSpPr>
        <p:sp>
          <p:nvSpPr>
            <p:cNvPr id="13"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CORREO INSTITUCIONAL</a:t>
              </a:r>
              <a:endParaRPr sz="2800" b="1" i="0" u="none" strike="noStrike" cap="none" dirty="0">
                <a:solidFill>
                  <a:schemeClr val="lt1"/>
                </a:solidFill>
                <a:latin typeface="Avenir"/>
                <a:ea typeface="Avenir"/>
                <a:cs typeface="Avenir"/>
                <a:sym typeface="Avenir"/>
              </a:endParaRPr>
            </a:p>
          </p:txBody>
        </p:sp>
        <p:sp>
          <p:nvSpPr>
            <p:cNvPr id="14"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15" name="Google Shape;110;p2"/>
            <p:cNvPicPr preferRelativeResize="0"/>
            <p:nvPr/>
          </p:nvPicPr>
          <p:blipFill rotWithShape="1">
            <a:blip r:embed="rId8">
              <a:alphaModFix/>
            </a:blip>
            <a:srcRect/>
            <a:stretch/>
          </p:blipFill>
          <p:spPr>
            <a:xfrm>
              <a:off x="409404" y="334212"/>
              <a:ext cx="921218" cy="528614"/>
            </a:xfrm>
            <a:prstGeom prst="rect">
              <a:avLst/>
            </a:prstGeom>
            <a:noFill/>
            <a:ln>
              <a:noFill/>
            </a:ln>
          </p:spPr>
        </p:pic>
        <p:sp>
          <p:nvSpPr>
            <p:cNvPr id="16"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19"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 name="Google Shape;115;p2"/>
            <p:cNvPicPr preferRelativeResize="0"/>
            <p:nvPr/>
          </p:nvPicPr>
          <p:blipFill rotWithShape="1">
            <a:blip r:embed="rId9">
              <a:alphaModFix/>
            </a:blip>
            <a:srcRect/>
            <a:stretch/>
          </p:blipFill>
          <p:spPr>
            <a:xfrm>
              <a:off x="361062" y="6280856"/>
              <a:ext cx="1407816" cy="466668"/>
            </a:xfrm>
            <a:prstGeom prst="rect">
              <a:avLst/>
            </a:prstGeom>
            <a:noFill/>
            <a:ln>
              <a:noFill/>
            </a:ln>
          </p:spPr>
        </p:pic>
        <p:sp>
          <p:nvSpPr>
            <p:cNvPr id="21"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2" name="Google Shape;117;p2"/>
            <p:cNvPicPr preferRelativeResize="0"/>
            <p:nvPr/>
          </p:nvPicPr>
          <p:blipFill rotWithShape="1">
            <a:blip r:embed="rId10">
              <a:alphaModFix/>
            </a:blip>
            <a:srcRect l="15814"/>
            <a:stretch/>
          </p:blipFill>
          <p:spPr>
            <a:xfrm>
              <a:off x="1759480" y="6327587"/>
              <a:ext cx="1271993" cy="371486"/>
            </a:xfrm>
            <a:prstGeom prst="rect">
              <a:avLst/>
            </a:prstGeom>
            <a:noFill/>
            <a:ln>
              <a:noFill/>
            </a:ln>
          </p:spPr>
        </p:pic>
        <p:sp>
          <p:nvSpPr>
            <p:cNvPr id="23"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152873"/>
            <a:ext cx="12192000" cy="6705127"/>
            <a:chOff x="0" y="152873"/>
            <a:chExt cx="12192000" cy="6705127"/>
          </a:xfrm>
        </p:grpSpPr>
        <p:sp>
          <p:nvSpPr>
            <p:cNvPr id="5" name="Google Shape;96;p2"/>
            <p:cNvSpPr/>
            <p:nvPr/>
          </p:nvSpPr>
          <p:spPr>
            <a:xfrm>
              <a:off x="10938272" y="6490302"/>
              <a:ext cx="1253728" cy="367698"/>
            </a:xfrm>
            <a:prstGeom prst="rect">
              <a:avLst/>
            </a:prstGeom>
            <a:solidFill>
              <a:srgbClr val="D696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97;p2"/>
            <p:cNvSpPr/>
            <p:nvPr/>
          </p:nvSpPr>
          <p:spPr>
            <a:xfrm>
              <a:off x="7209182" y="6490302"/>
              <a:ext cx="3896140" cy="367698"/>
            </a:xfrm>
            <a:prstGeom prst="rect">
              <a:avLst/>
            </a:prstGeom>
            <a:solidFill>
              <a:srgbClr val="B800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 name="Google Shape;98;p2"/>
            <p:cNvPicPr preferRelativeResize="0"/>
            <p:nvPr/>
          </p:nvPicPr>
          <p:blipFill rotWithShape="1">
            <a:blip r:embed="rId2">
              <a:alphaModFix/>
            </a:blip>
            <a:srcRect/>
            <a:stretch/>
          </p:blipFill>
          <p:spPr>
            <a:xfrm>
              <a:off x="9488554" y="367698"/>
              <a:ext cx="2438401" cy="598905"/>
            </a:xfrm>
            <a:prstGeom prst="rect">
              <a:avLst/>
            </a:prstGeom>
            <a:noFill/>
            <a:ln>
              <a:noFill/>
            </a:ln>
          </p:spPr>
        </p:pic>
        <p:sp>
          <p:nvSpPr>
            <p:cNvPr id="8" name="Google Shape;99;p2"/>
            <p:cNvSpPr/>
            <p:nvPr/>
          </p:nvSpPr>
          <p:spPr>
            <a:xfrm>
              <a:off x="7209182" y="6127716"/>
              <a:ext cx="4982818" cy="362586"/>
            </a:xfrm>
            <a:prstGeom prst="rect">
              <a:avLst/>
            </a:prstGeom>
            <a:solidFill>
              <a:srgbClr val="005D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00;p2"/>
            <p:cNvSpPr/>
            <p:nvPr/>
          </p:nvSpPr>
          <p:spPr>
            <a:xfrm>
              <a:off x="0" y="6127716"/>
              <a:ext cx="10609229" cy="730284"/>
            </a:xfrm>
            <a:prstGeom prst="rect">
              <a:avLst/>
            </a:prstGeom>
            <a:solidFill>
              <a:srgbClr val="0035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 name="Google Shape;105;p2"/>
            <p:cNvPicPr preferRelativeResize="0"/>
            <p:nvPr/>
          </p:nvPicPr>
          <p:blipFill rotWithShape="1">
            <a:blip r:embed="rId3">
              <a:alphaModFix/>
            </a:blip>
            <a:srcRect/>
            <a:stretch/>
          </p:blipFill>
          <p:spPr>
            <a:xfrm>
              <a:off x="8472264" y="152873"/>
              <a:ext cx="716906" cy="813730"/>
            </a:xfrm>
            <a:prstGeom prst="rect">
              <a:avLst/>
            </a:prstGeom>
            <a:noFill/>
            <a:ln>
              <a:noFill/>
            </a:ln>
          </p:spPr>
        </p:pic>
        <p:pic>
          <p:nvPicPr>
            <p:cNvPr id="12" name="Imagen 3"/>
            <p:cNvPicPr>
              <a:picLocks noChangeAspect="1"/>
            </p:cNvPicPr>
            <p:nvPr/>
          </p:nvPicPr>
          <p:blipFill rotWithShape="1">
            <a:blip r:embed="rId4">
              <a:duotone>
                <a:schemeClr val="bg2">
                  <a:shade val="45000"/>
                  <a:satMod val="135000"/>
                </a:schemeClr>
                <a:prstClr val="white"/>
              </a:duotone>
            </a:blip>
            <a:srcRect l="4242" t="63919" r="74119" b="29601"/>
            <a:stretch/>
          </p:blipFill>
          <p:spPr>
            <a:xfrm>
              <a:off x="0" y="6350762"/>
              <a:ext cx="2129420" cy="358706"/>
            </a:xfrm>
            <a:prstGeom prst="rect">
              <a:avLst/>
            </a:prstGeom>
          </p:spPr>
        </p:pic>
      </p:grpSp>
      <p:grpSp>
        <p:nvGrpSpPr>
          <p:cNvPr id="26" name="25 Grupo"/>
          <p:cNvGrpSpPr/>
          <p:nvPr/>
        </p:nvGrpSpPr>
        <p:grpSpPr>
          <a:xfrm>
            <a:off x="0" y="48599"/>
            <a:ext cx="12192000" cy="6809401"/>
            <a:chOff x="0" y="48599"/>
            <a:chExt cx="12192000" cy="6809401"/>
          </a:xfrm>
        </p:grpSpPr>
        <p:sp>
          <p:nvSpPr>
            <p:cNvPr id="27"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lvl="0" algn="ctr">
                <a:buSzPts val="2800"/>
              </a:pPr>
              <a:r>
                <a:rPr lang="es-MX" sz="2000" b="1" i="0" u="none" strike="noStrike" cap="none" dirty="0" smtClean="0">
                  <a:solidFill>
                    <a:schemeClr val="lt1"/>
                  </a:solidFill>
                  <a:latin typeface="Avenir"/>
                  <a:ea typeface="Avenir"/>
                  <a:cs typeface="Avenir"/>
                  <a:sym typeface="Avenir"/>
                </a:rPr>
                <a:t>PÁGINA </a:t>
              </a:r>
              <a:r>
                <a:rPr lang="es-MX" sz="2000" b="1" dirty="0">
                  <a:solidFill>
                    <a:schemeClr val="lt1"/>
                  </a:solidFill>
                  <a:latin typeface="Avenir"/>
                  <a:ea typeface="Avenir"/>
                  <a:cs typeface="Avenir"/>
                  <a:sym typeface="Avenir"/>
                </a:rPr>
                <a:t>PRIMER INGRESO https://primeringreso.cucea.udg.mx/</a:t>
              </a:r>
              <a:endParaRPr sz="2000" b="1" i="0" u="none" strike="noStrike" cap="none" dirty="0">
                <a:solidFill>
                  <a:schemeClr val="lt1"/>
                </a:solidFill>
                <a:latin typeface="Avenir"/>
                <a:ea typeface="Avenir"/>
                <a:cs typeface="Avenir"/>
                <a:sym typeface="Avenir"/>
              </a:endParaRPr>
            </a:p>
          </p:txBody>
        </p:sp>
        <p:sp>
          <p:nvSpPr>
            <p:cNvPr id="28"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29" name="Google Shape;110;p2"/>
            <p:cNvPicPr preferRelativeResize="0"/>
            <p:nvPr/>
          </p:nvPicPr>
          <p:blipFill rotWithShape="1">
            <a:blip r:embed="rId5">
              <a:alphaModFix/>
            </a:blip>
            <a:srcRect/>
            <a:stretch/>
          </p:blipFill>
          <p:spPr>
            <a:xfrm>
              <a:off x="409404" y="334212"/>
              <a:ext cx="921218" cy="528614"/>
            </a:xfrm>
            <a:prstGeom prst="rect">
              <a:avLst/>
            </a:prstGeom>
            <a:noFill/>
            <a:ln>
              <a:noFill/>
            </a:ln>
          </p:spPr>
        </p:pic>
        <p:sp>
          <p:nvSpPr>
            <p:cNvPr id="30"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33"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 name="Google Shape;115;p2"/>
            <p:cNvPicPr preferRelativeResize="0"/>
            <p:nvPr/>
          </p:nvPicPr>
          <p:blipFill rotWithShape="1">
            <a:blip r:embed="rId6">
              <a:alphaModFix/>
            </a:blip>
            <a:srcRect/>
            <a:stretch/>
          </p:blipFill>
          <p:spPr>
            <a:xfrm>
              <a:off x="361062" y="6280856"/>
              <a:ext cx="1407816" cy="466668"/>
            </a:xfrm>
            <a:prstGeom prst="rect">
              <a:avLst/>
            </a:prstGeom>
            <a:noFill/>
            <a:ln>
              <a:noFill/>
            </a:ln>
          </p:spPr>
        </p:pic>
        <p:sp>
          <p:nvSpPr>
            <p:cNvPr id="35"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36" name="Google Shape;117;p2"/>
            <p:cNvPicPr preferRelativeResize="0"/>
            <p:nvPr/>
          </p:nvPicPr>
          <p:blipFill rotWithShape="1">
            <a:blip r:embed="rId7">
              <a:alphaModFix/>
            </a:blip>
            <a:srcRect l="15814"/>
            <a:stretch/>
          </p:blipFill>
          <p:spPr>
            <a:xfrm>
              <a:off x="1759480" y="6327587"/>
              <a:ext cx="1271993" cy="371486"/>
            </a:xfrm>
            <a:prstGeom prst="rect">
              <a:avLst/>
            </a:prstGeom>
            <a:noFill/>
            <a:ln>
              <a:noFill/>
            </a:ln>
          </p:spPr>
        </p:pic>
        <p:sp>
          <p:nvSpPr>
            <p:cNvPr id="37"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910" t="13214" r="16219" b="9644"/>
          <a:stretch/>
        </p:blipFill>
        <p:spPr bwMode="auto">
          <a:xfrm>
            <a:off x="1768878" y="1229710"/>
            <a:ext cx="8201179" cy="4292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374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7"/>
          <p:cNvSpPr txBox="1"/>
          <p:nvPr/>
        </p:nvSpPr>
        <p:spPr>
          <a:xfrm>
            <a:off x="688545" y="1686083"/>
            <a:ext cx="5782051" cy="3644819"/>
          </a:xfrm>
          <a:prstGeom prst="rect">
            <a:avLst/>
          </a:prstGeom>
          <a:noFill/>
          <a:ln>
            <a:noFill/>
          </a:ln>
        </p:spPr>
        <p:txBody>
          <a:bodyPr spcFirstLastPara="1" wrap="square" lIns="80661" tIns="40322" rIns="80661" bIns="40322" anchor="t" anchorCtr="0">
            <a:noAutofit/>
          </a:bodyPr>
          <a:lstStyle/>
          <a:p>
            <a:pPr marL="605090" lvl="1" indent="-201698">
              <a:lnSpc>
                <a:spcPct val="150000"/>
              </a:lnSpc>
              <a:buClr>
                <a:srgbClr val="002060"/>
              </a:buClr>
              <a:buSzPts val="2400"/>
            </a:pPr>
            <a:r>
              <a:rPr lang="pt-BR" sz="1600" b="1" dirty="0" err="1">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Coordinadora</a:t>
            </a:r>
            <a:endParaRPr lang="pt-BR" sz="1600" b="1"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endParaRPr>
          </a:p>
          <a:p>
            <a:pPr marL="605090" lvl="1" indent="-201698">
              <a:lnSpc>
                <a:spcPct val="150000"/>
              </a:lnSpc>
              <a:spcBef>
                <a:spcPts val="441"/>
              </a:spcBef>
              <a:buClr>
                <a:srgbClr val="002060"/>
              </a:buClr>
              <a:buSzPts val="2400"/>
            </a:pPr>
            <a:r>
              <a:rPr lang="pt-BR"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Dra. Beatriz Adriana </a:t>
            </a:r>
            <a:r>
              <a:rPr lang="pt-BR" sz="1600" dirty="0" err="1">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Venegas</a:t>
            </a:r>
            <a:r>
              <a:rPr lang="pt-BR"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 </a:t>
            </a:r>
            <a:r>
              <a:rPr lang="pt-BR" sz="1600" dirty="0" err="1">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Sahagún</a:t>
            </a:r>
            <a:endParaRPr lang="pt-BR"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endParaRPr>
          </a:p>
          <a:p>
            <a:pPr marL="605090" lvl="1" indent="-201698">
              <a:lnSpc>
                <a:spcPct val="150000"/>
              </a:lnSpc>
              <a:spcBef>
                <a:spcPts val="441"/>
              </a:spcBef>
              <a:buClr>
                <a:srgbClr val="002060"/>
              </a:buClr>
              <a:buSzPts val="2400"/>
            </a:pPr>
            <a:r>
              <a:rPr lang="pt-BR"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hlinkClick r:id="rId3"/>
              </a:rPr>
              <a:t>beatriz.adriana@cucea.udg.mx</a:t>
            </a:r>
            <a:endParaRPr lang="pt-BR"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endParaRPr>
          </a:p>
          <a:p>
            <a:pPr marL="201698" indent="-201698">
              <a:lnSpc>
                <a:spcPct val="90000"/>
              </a:lnSpc>
            </a:pPr>
            <a:endParaRPr lang="es-MX" sz="1600" b="1"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endParaRPr>
          </a:p>
          <a:p>
            <a:pPr marL="201698" indent="-201698">
              <a:lnSpc>
                <a:spcPct val="90000"/>
              </a:lnSpc>
            </a:pPr>
            <a:r>
              <a:rPr lang="es-MX" sz="1600" b="1"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	   Coordinación LGEA CUCEA</a:t>
            </a:r>
            <a:endParaRPr sz="1600" b="1"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endParaRPr>
          </a:p>
          <a:p>
            <a:pPr marL="201698" indent="-201698">
              <a:lnSpc>
                <a:spcPct val="90000"/>
              </a:lnSpc>
              <a:spcBef>
                <a:spcPts val="883"/>
              </a:spcBef>
            </a:pPr>
            <a:r>
              <a:rPr lang="es-MX"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rPr>
              <a:t>       Facebook: </a:t>
            </a:r>
            <a:r>
              <a:rPr lang="es-MX" sz="1600" dirty="0" smtClean="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rPr>
              <a:t>Coordinación </a:t>
            </a:r>
            <a:r>
              <a:rPr lang="es-MX" sz="1600" dirty="0" err="1">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rPr>
              <a:t>Lgea</a:t>
            </a:r>
            <a:r>
              <a:rPr lang="es-MX"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rPr>
              <a:t> </a:t>
            </a:r>
            <a:r>
              <a:rPr lang="es-MX" sz="1600" dirty="0" err="1" smtClean="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rPr>
              <a:t>Cucea</a:t>
            </a:r>
            <a:r>
              <a:rPr lang="es-MX"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rPr>
              <a:t> </a:t>
            </a:r>
            <a:r>
              <a:rPr lang="es-MX"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hlinkClick r:id="rId4"/>
              </a:rPr>
              <a:t>https://</a:t>
            </a:r>
            <a:r>
              <a:rPr lang="es-MX" sz="1600" dirty="0" smtClean="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hlinkClick r:id="rId4"/>
              </a:rPr>
              <a:t>www.facebook.com/gea.cucea</a:t>
            </a:r>
            <a:r>
              <a:rPr lang="es-MX" sz="1600" dirty="0" smtClean="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rPr>
              <a:t> </a:t>
            </a:r>
            <a:endParaRPr lang="es-MX"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endParaRPr>
          </a:p>
          <a:p>
            <a:pPr marL="201698" indent="-201698">
              <a:lnSpc>
                <a:spcPct val="90000"/>
              </a:lnSpc>
              <a:spcBef>
                <a:spcPts val="883"/>
              </a:spcBef>
            </a:pPr>
            <a:r>
              <a:rPr lang="es-MX"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rPr>
              <a:t>        Instagram: </a:t>
            </a:r>
            <a:r>
              <a:rPr lang="es-MX" sz="1600" dirty="0" err="1">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rPr>
              <a:t>Lgeacucea</a:t>
            </a:r>
            <a:endParaRPr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endParaRPr>
          </a:p>
          <a:p>
            <a:pPr marL="201698" indent="-44822">
              <a:lnSpc>
                <a:spcPct val="90000"/>
              </a:lnSpc>
              <a:spcBef>
                <a:spcPts val="883"/>
              </a:spcBef>
              <a:buClr>
                <a:schemeClr val="dk1"/>
              </a:buClr>
              <a:buSzPts val="2800"/>
            </a:pPr>
            <a:endParaRPr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endParaRPr>
          </a:p>
          <a:p>
            <a:pPr marL="201698" indent="-201698">
              <a:lnSpc>
                <a:spcPct val="90000"/>
              </a:lnSpc>
              <a:spcBef>
                <a:spcPts val="883"/>
              </a:spcBef>
            </a:pPr>
            <a:r>
              <a:rPr lang="es-MX" sz="1600" b="1"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       Correo Electrónico</a:t>
            </a:r>
            <a:endParaRPr sz="1600" b="1"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endParaRPr>
          </a:p>
          <a:p>
            <a:pPr marL="201698" indent="-201698">
              <a:lnSpc>
                <a:spcPct val="90000"/>
              </a:lnSpc>
              <a:spcBef>
                <a:spcPts val="883"/>
              </a:spcBef>
            </a:pPr>
            <a:r>
              <a:rPr lang="es-MX"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rPr>
              <a:t>       lic.gea@cucea.udg.mx</a:t>
            </a:r>
            <a:endParaRPr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endParaRPr>
          </a:p>
          <a:p>
            <a:pPr marL="201698" indent="-44822">
              <a:lnSpc>
                <a:spcPct val="90000"/>
              </a:lnSpc>
              <a:spcBef>
                <a:spcPts val="883"/>
              </a:spcBef>
              <a:buClr>
                <a:schemeClr val="dk1"/>
              </a:buClr>
              <a:buSzPts val="2800"/>
            </a:pPr>
            <a:endParaRPr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endParaRPr>
          </a:p>
          <a:p>
            <a:pPr marL="201698" indent="-201698">
              <a:lnSpc>
                <a:spcPct val="90000"/>
              </a:lnSpc>
              <a:spcBef>
                <a:spcPts val="883"/>
              </a:spcBef>
            </a:pPr>
            <a:r>
              <a:rPr lang="es-MX" sz="1600" b="1"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      Teléfono</a:t>
            </a:r>
            <a:endParaRPr sz="1600" b="1"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endParaRPr>
          </a:p>
          <a:p>
            <a:pPr marL="201698" indent="-201698">
              <a:lnSpc>
                <a:spcPct val="90000"/>
              </a:lnSpc>
              <a:spcBef>
                <a:spcPts val="883"/>
              </a:spcBef>
            </a:pPr>
            <a:r>
              <a:rPr lang="es-MX"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        37703300 Ext 25733 </a:t>
            </a:r>
            <a:r>
              <a:rPr lang="es-MX" sz="1600" dirty="0" err="1">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ó</a:t>
            </a:r>
            <a:r>
              <a:rPr lang="es-MX"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sym typeface="Garamond"/>
              </a:rPr>
              <a:t> 25661</a:t>
            </a:r>
            <a:endParaRPr sz="1600" dirty="0">
              <a:solidFill>
                <a:schemeClr val="tx1">
                  <a:lumMod val="50000"/>
                  <a:lumOff val="50000"/>
                </a:schemeClr>
              </a:solidFill>
              <a:latin typeface="Arial" panose="020B0604020202020204" pitchFamily="34" charset="0"/>
              <a:ea typeface="Ebrima" panose="02000000000000000000" pitchFamily="2" charset="0"/>
              <a:cs typeface="Arial" panose="020B0604020202020204" pitchFamily="34" charset="0"/>
            </a:endParaRPr>
          </a:p>
          <a:p>
            <a:pPr marL="605090" lvl="1" indent="-201698">
              <a:lnSpc>
                <a:spcPct val="90000"/>
              </a:lnSpc>
              <a:spcBef>
                <a:spcPts val="441"/>
              </a:spcBef>
              <a:buClr>
                <a:schemeClr val="dk1"/>
              </a:buClr>
              <a:buSzPts val="2400"/>
            </a:pPr>
            <a:endParaRPr sz="2100" dirty="0">
              <a:solidFill>
                <a:srgbClr val="002060"/>
              </a:solidFill>
              <a:latin typeface="Arial" panose="020B0604020202020204" pitchFamily="34" charset="0"/>
              <a:ea typeface="Garamond"/>
              <a:cs typeface="Arial" panose="020B0604020202020204" pitchFamily="34" charset="0"/>
              <a:sym typeface="Garamond"/>
            </a:endParaRPr>
          </a:p>
          <a:p>
            <a:pPr marL="605090" lvl="1" indent="-201698">
              <a:lnSpc>
                <a:spcPct val="90000"/>
              </a:lnSpc>
              <a:spcBef>
                <a:spcPts val="441"/>
              </a:spcBef>
              <a:buClr>
                <a:schemeClr val="dk1"/>
              </a:buClr>
              <a:buSzPts val="2400"/>
            </a:pPr>
            <a:endParaRPr sz="2100" dirty="0">
              <a:solidFill>
                <a:schemeClr val="dk1"/>
              </a:solidFill>
              <a:latin typeface="Arial" panose="020B0604020202020204" pitchFamily="34" charset="0"/>
              <a:ea typeface="Garamond"/>
              <a:cs typeface="Arial" panose="020B0604020202020204" pitchFamily="34" charset="0"/>
              <a:sym typeface="Garamond"/>
            </a:endParaRPr>
          </a:p>
        </p:txBody>
      </p:sp>
      <p:sp>
        <p:nvSpPr>
          <p:cNvPr id="382" name="Google Shape;382;p47"/>
          <p:cNvSpPr txBox="1"/>
          <p:nvPr/>
        </p:nvSpPr>
        <p:spPr>
          <a:xfrm>
            <a:off x="6470596" y="1203946"/>
            <a:ext cx="4778560" cy="4450109"/>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80661" tIns="40322" rIns="80661" bIns="40322" anchor="t" anchorCtr="0">
            <a:noAutofit/>
          </a:bodyPr>
          <a:lstStyle/>
          <a:p>
            <a:pPr marL="605090" lvl="1" indent="-201698">
              <a:lnSpc>
                <a:spcPct val="150000"/>
              </a:lnSpc>
              <a:spcBef>
                <a:spcPts val="441"/>
              </a:spcBef>
              <a:buClr>
                <a:srgbClr val="002060"/>
              </a:buClr>
              <a:buSzPts val="2400"/>
            </a:pPr>
            <a:r>
              <a:rPr lang="es-ES" sz="1600" b="1" dirty="0">
                <a:solidFill>
                  <a:schemeClr val="bg2">
                    <a:lumMod val="50000"/>
                  </a:schemeClr>
                </a:solidFill>
                <a:latin typeface="Arial" panose="020B0604020202020204" pitchFamily="34" charset="0"/>
                <a:ea typeface="Ebrima" panose="02000000000000000000" pitchFamily="2" charset="0"/>
                <a:cs typeface="Arial" panose="020B0604020202020204" pitchFamily="34" charset="0"/>
                <a:sym typeface="Garamond"/>
              </a:rPr>
              <a:t>Aviso: En lo que restablece la actividad presencial debido al COVID-19 estos son los horarios de atención: </a:t>
            </a:r>
          </a:p>
          <a:p>
            <a:pPr marL="605090" lvl="1" indent="-201698">
              <a:lnSpc>
                <a:spcPct val="150000"/>
              </a:lnSpc>
              <a:spcBef>
                <a:spcPts val="441"/>
              </a:spcBef>
              <a:buClr>
                <a:srgbClr val="002060"/>
              </a:buClr>
              <a:buSzPts val="2400"/>
            </a:pPr>
            <a:r>
              <a:rPr lang="es-MX" sz="1600" b="1" dirty="0">
                <a:solidFill>
                  <a:schemeClr val="bg2">
                    <a:lumMod val="50000"/>
                  </a:schemeClr>
                </a:solidFill>
                <a:latin typeface="Arial" panose="020B0604020202020204" pitchFamily="34" charset="0"/>
                <a:ea typeface="Ebrima" panose="02000000000000000000" pitchFamily="2" charset="0"/>
                <a:cs typeface="Arial" panose="020B0604020202020204" pitchFamily="34" charset="0"/>
                <a:sym typeface="Garamond"/>
              </a:rPr>
              <a:t>-Manera presencial: </a:t>
            </a:r>
          </a:p>
          <a:p>
            <a:pPr marL="605090" lvl="1" indent="-201698">
              <a:lnSpc>
                <a:spcPct val="150000"/>
              </a:lnSpc>
              <a:spcBef>
                <a:spcPts val="441"/>
              </a:spcBef>
              <a:buClr>
                <a:srgbClr val="002060"/>
              </a:buClr>
              <a:buSzPts val="2400"/>
            </a:pPr>
            <a:r>
              <a:rPr lang="es-MX" sz="1600" b="1" dirty="0">
                <a:solidFill>
                  <a:schemeClr val="bg2">
                    <a:lumMod val="50000"/>
                  </a:schemeClr>
                </a:solidFill>
                <a:latin typeface="Arial" panose="020B0604020202020204" pitchFamily="34" charset="0"/>
                <a:ea typeface="Ebrima" panose="02000000000000000000" pitchFamily="2" charset="0"/>
                <a:cs typeface="Arial" panose="020B0604020202020204" pitchFamily="34" charset="0"/>
                <a:sym typeface="Garamond"/>
              </a:rPr>
              <a:t>	Horario: </a:t>
            </a:r>
            <a:r>
              <a:rPr lang="es-MX" sz="1600" b="1" dirty="0" smtClean="0">
                <a:solidFill>
                  <a:schemeClr val="bg2">
                    <a:lumMod val="50000"/>
                  </a:schemeClr>
                </a:solidFill>
                <a:latin typeface="Arial" panose="020B0604020202020204" pitchFamily="34" charset="0"/>
                <a:ea typeface="Ebrima" panose="02000000000000000000" pitchFamily="2" charset="0"/>
                <a:cs typeface="Arial" panose="020B0604020202020204" pitchFamily="34" charset="0"/>
                <a:sym typeface="Garamond"/>
              </a:rPr>
              <a:t>Martes, miércoles </a:t>
            </a:r>
            <a:r>
              <a:rPr lang="es-MX" sz="1600" b="1" dirty="0">
                <a:solidFill>
                  <a:schemeClr val="bg2">
                    <a:lumMod val="50000"/>
                  </a:schemeClr>
                </a:solidFill>
                <a:latin typeface="Arial" panose="020B0604020202020204" pitchFamily="34" charset="0"/>
                <a:ea typeface="Ebrima" panose="02000000000000000000" pitchFamily="2" charset="0"/>
                <a:cs typeface="Arial" panose="020B0604020202020204" pitchFamily="34" charset="0"/>
                <a:sym typeface="Garamond"/>
              </a:rPr>
              <a:t>y jueves de 10:00 a 14:00 </a:t>
            </a:r>
          </a:p>
          <a:p>
            <a:pPr marL="605090" lvl="1" indent="-201698">
              <a:lnSpc>
                <a:spcPct val="150000"/>
              </a:lnSpc>
              <a:spcBef>
                <a:spcPts val="441"/>
              </a:spcBef>
              <a:buClr>
                <a:srgbClr val="002060"/>
              </a:buClr>
              <a:buSzPts val="2400"/>
            </a:pPr>
            <a:r>
              <a:rPr lang="es-MX" sz="1600" b="1" dirty="0">
                <a:solidFill>
                  <a:schemeClr val="bg2">
                    <a:lumMod val="50000"/>
                  </a:schemeClr>
                </a:solidFill>
                <a:latin typeface="Arial" panose="020B0604020202020204" pitchFamily="34" charset="0"/>
                <a:ea typeface="Ebrima" panose="02000000000000000000" pitchFamily="2" charset="0"/>
                <a:cs typeface="Arial" panose="020B0604020202020204" pitchFamily="34" charset="0"/>
                <a:sym typeface="Garamond"/>
              </a:rPr>
              <a:t>Lugar: B308</a:t>
            </a:r>
          </a:p>
          <a:p>
            <a:pPr marL="605090" lvl="1" indent="-201698">
              <a:lnSpc>
                <a:spcPct val="150000"/>
              </a:lnSpc>
              <a:spcBef>
                <a:spcPts val="441"/>
              </a:spcBef>
              <a:buClr>
                <a:srgbClr val="002060"/>
              </a:buClr>
              <a:buSzPts val="2400"/>
            </a:pPr>
            <a:r>
              <a:rPr lang="es-MX" sz="1600" b="1" dirty="0">
                <a:solidFill>
                  <a:schemeClr val="bg2">
                    <a:lumMod val="50000"/>
                  </a:schemeClr>
                </a:solidFill>
                <a:latin typeface="Arial" panose="020B0604020202020204" pitchFamily="34" charset="0"/>
                <a:ea typeface="Ebrima" panose="02000000000000000000" pitchFamily="2" charset="0"/>
                <a:cs typeface="Arial" panose="020B0604020202020204" pitchFamily="34" charset="0"/>
                <a:sym typeface="Garamond"/>
              </a:rPr>
              <a:t>Extensión: 25661 y 25733 </a:t>
            </a:r>
          </a:p>
          <a:p>
            <a:pPr marL="605090" lvl="1" indent="-201698">
              <a:lnSpc>
                <a:spcPct val="150000"/>
              </a:lnSpc>
              <a:spcBef>
                <a:spcPts val="441"/>
              </a:spcBef>
              <a:buClr>
                <a:srgbClr val="002060"/>
              </a:buClr>
              <a:buSzPts val="2400"/>
            </a:pPr>
            <a:r>
              <a:rPr lang="es-MX" sz="1600" b="1" dirty="0">
                <a:solidFill>
                  <a:schemeClr val="bg2">
                    <a:lumMod val="50000"/>
                  </a:schemeClr>
                </a:solidFill>
                <a:latin typeface="Arial" panose="020B0604020202020204" pitchFamily="34" charset="0"/>
                <a:ea typeface="Ebrima" panose="02000000000000000000" pitchFamily="2" charset="0"/>
                <a:cs typeface="Arial" panose="020B0604020202020204" pitchFamily="34" charset="0"/>
                <a:sym typeface="Garamond"/>
              </a:rPr>
              <a:t>-Manera Virtual</a:t>
            </a:r>
          </a:p>
          <a:p>
            <a:pPr marL="605090" lvl="1" indent="-201698">
              <a:lnSpc>
                <a:spcPct val="150000"/>
              </a:lnSpc>
              <a:spcBef>
                <a:spcPts val="441"/>
              </a:spcBef>
              <a:buClr>
                <a:srgbClr val="002060"/>
              </a:buClr>
              <a:buSzPts val="2400"/>
            </a:pPr>
            <a:r>
              <a:rPr lang="es-MX" sz="1600" b="1" dirty="0">
                <a:solidFill>
                  <a:schemeClr val="bg2">
                    <a:lumMod val="50000"/>
                  </a:schemeClr>
                </a:solidFill>
                <a:latin typeface="Arial" panose="020B0604020202020204" pitchFamily="34" charset="0"/>
                <a:ea typeface="Ebrima" panose="02000000000000000000" pitchFamily="2" charset="0"/>
                <a:cs typeface="Arial" panose="020B0604020202020204" pitchFamily="34" charset="0"/>
                <a:sym typeface="Garamond"/>
              </a:rPr>
              <a:t>Horario: Lunes – viernes de 09:00 a 15:00 y de 16:00 a 19:00 </a:t>
            </a:r>
          </a:p>
          <a:p>
            <a:pPr marL="605090" lvl="1" indent="-201698">
              <a:lnSpc>
                <a:spcPct val="150000"/>
              </a:lnSpc>
              <a:spcBef>
                <a:spcPts val="441"/>
              </a:spcBef>
              <a:buClr>
                <a:srgbClr val="002060"/>
              </a:buClr>
              <a:buSzPts val="2400"/>
            </a:pPr>
            <a:r>
              <a:rPr lang="es-MX" sz="1600" b="1" dirty="0">
                <a:solidFill>
                  <a:schemeClr val="bg2">
                    <a:lumMod val="50000"/>
                  </a:schemeClr>
                </a:solidFill>
                <a:latin typeface="Arial" panose="020B0604020202020204" pitchFamily="34" charset="0"/>
                <a:ea typeface="Ebrima" panose="02000000000000000000" pitchFamily="2" charset="0"/>
                <a:cs typeface="Arial" panose="020B0604020202020204" pitchFamily="34" charset="0"/>
                <a:sym typeface="Garamond"/>
              </a:rPr>
              <a:t>Correo: beatriz.adriana@cucea.udg.mx lic.gea@cucea.udg.mx</a:t>
            </a:r>
            <a:endParaRPr lang="es-ES" sz="1600" b="1" dirty="0">
              <a:solidFill>
                <a:schemeClr val="bg2">
                  <a:lumMod val="50000"/>
                </a:schemeClr>
              </a:solidFill>
              <a:latin typeface="Arial" panose="020B0604020202020204" pitchFamily="34" charset="0"/>
              <a:ea typeface="Ebrima" panose="02000000000000000000" pitchFamily="2" charset="0"/>
              <a:cs typeface="Arial" panose="020B0604020202020204" pitchFamily="34" charset="0"/>
              <a:sym typeface="Garamond"/>
            </a:endParaRPr>
          </a:p>
          <a:p>
            <a:pPr marL="605090" lvl="1" indent="-201698">
              <a:lnSpc>
                <a:spcPct val="150000"/>
              </a:lnSpc>
              <a:spcBef>
                <a:spcPts val="441"/>
              </a:spcBef>
              <a:buClr>
                <a:srgbClr val="002060"/>
              </a:buClr>
              <a:buSzPts val="2400"/>
            </a:pPr>
            <a:endParaRPr sz="1600" b="1" dirty="0">
              <a:solidFill>
                <a:schemeClr val="bg2">
                  <a:lumMod val="50000"/>
                </a:schemeClr>
              </a:solidFill>
              <a:latin typeface="Arial" panose="020B0604020202020204" pitchFamily="34" charset="0"/>
              <a:ea typeface="Ebrima" panose="02000000000000000000" pitchFamily="2" charset="0"/>
              <a:cs typeface="Arial" panose="020B0604020202020204" pitchFamily="34" charset="0"/>
              <a:sym typeface="Garamond"/>
            </a:endParaRPr>
          </a:p>
          <a:p>
            <a:pPr marL="605090" lvl="1" indent="-201698">
              <a:lnSpc>
                <a:spcPct val="90000"/>
              </a:lnSpc>
              <a:spcBef>
                <a:spcPts val="441"/>
              </a:spcBef>
              <a:buClr>
                <a:schemeClr val="dk1"/>
              </a:buClr>
              <a:buSzPts val="2400"/>
            </a:pPr>
            <a:endParaRPr sz="2100" b="1" dirty="0">
              <a:solidFill>
                <a:schemeClr val="bg2">
                  <a:lumMod val="50000"/>
                </a:schemeClr>
              </a:solidFill>
              <a:latin typeface="Arial" panose="020B0604020202020204" pitchFamily="34" charset="0"/>
              <a:ea typeface="Garamond"/>
              <a:cs typeface="Arial" panose="020B0604020202020204" pitchFamily="34" charset="0"/>
              <a:sym typeface="Garamond"/>
            </a:endParaRPr>
          </a:p>
        </p:txBody>
      </p:sp>
      <p:grpSp>
        <p:nvGrpSpPr>
          <p:cNvPr id="17" name="16 Grupo"/>
          <p:cNvGrpSpPr/>
          <p:nvPr/>
        </p:nvGrpSpPr>
        <p:grpSpPr>
          <a:xfrm>
            <a:off x="0" y="48599"/>
            <a:ext cx="12192000" cy="6809401"/>
            <a:chOff x="0" y="48599"/>
            <a:chExt cx="12192000" cy="6809401"/>
          </a:xfrm>
        </p:grpSpPr>
        <p:sp>
          <p:nvSpPr>
            <p:cNvPr id="18"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CONTACTO</a:t>
              </a:r>
              <a:endParaRPr sz="2800" b="1" i="0" u="none" strike="noStrike" cap="none" dirty="0">
                <a:solidFill>
                  <a:schemeClr val="lt1"/>
                </a:solidFill>
                <a:latin typeface="Avenir"/>
                <a:ea typeface="Avenir"/>
                <a:cs typeface="Avenir"/>
                <a:sym typeface="Avenir"/>
              </a:endParaRPr>
            </a:p>
          </p:txBody>
        </p:sp>
        <p:sp>
          <p:nvSpPr>
            <p:cNvPr id="19"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20" name="Google Shape;110;p2"/>
            <p:cNvPicPr preferRelativeResize="0"/>
            <p:nvPr/>
          </p:nvPicPr>
          <p:blipFill rotWithShape="1">
            <a:blip r:embed="rId5">
              <a:alphaModFix/>
            </a:blip>
            <a:srcRect/>
            <a:stretch/>
          </p:blipFill>
          <p:spPr>
            <a:xfrm>
              <a:off x="409404" y="334212"/>
              <a:ext cx="921218" cy="528614"/>
            </a:xfrm>
            <a:prstGeom prst="rect">
              <a:avLst/>
            </a:prstGeom>
            <a:noFill/>
            <a:ln>
              <a:noFill/>
            </a:ln>
          </p:spPr>
        </p:pic>
        <p:sp>
          <p:nvSpPr>
            <p:cNvPr id="21"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4"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 name="Google Shape;115;p2"/>
            <p:cNvPicPr preferRelativeResize="0"/>
            <p:nvPr/>
          </p:nvPicPr>
          <p:blipFill rotWithShape="1">
            <a:blip r:embed="rId6">
              <a:alphaModFix/>
            </a:blip>
            <a:srcRect/>
            <a:stretch/>
          </p:blipFill>
          <p:spPr>
            <a:xfrm>
              <a:off x="361062" y="6280856"/>
              <a:ext cx="1407816" cy="466668"/>
            </a:xfrm>
            <a:prstGeom prst="rect">
              <a:avLst/>
            </a:prstGeom>
            <a:noFill/>
            <a:ln>
              <a:noFill/>
            </a:ln>
          </p:spPr>
        </p:pic>
        <p:sp>
          <p:nvSpPr>
            <p:cNvPr id="26"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7" name="Google Shape;117;p2"/>
            <p:cNvPicPr preferRelativeResize="0"/>
            <p:nvPr/>
          </p:nvPicPr>
          <p:blipFill rotWithShape="1">
            <a:blip r:embed="rId7">
              <a:alphaModFix/>
            </a:blip>
            <a:srcRect l="15814"/>
            <a:stretch/>
          </p:blipFill>
          <p:spPr>
            <a:xfrm>
              <a:off x="1759480" y="6327587"/>
              <a:ext cx="1271993" cy="371486"/>
            </a:xfrm>
            <a:prstGeom prst="rect">
              <a:avLst/>
            </a:prstGeom>
            <a:noFill/>
            <a:ln>
              <a:noFill/>
            </a:ln>
          </p:spPr>
        </p:pic>
        <p:sp>
          <p:nvSpPr>
            <p:cNvPr id="28"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6715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
          <p:cNvSpPr/>
          <p:nvPr/>
        </p:nvSpPr>
        <p:spPr>
          <a:xfrm>
            <a:off x="-16863" y="0"/>
            <a:ext cx="12208863" cy="6827847"/>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70" name="Google Shape;270;p5"/>
          <p:cNvSpPr/>
          <p:nvPr/>
        </p:nvSpPr>
        <p:spPr>
          <a:xfrm>
            <a:off x="-25348" y="3645024"/>
            <a:ext cx="10690348" cy="21844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23F4F"/>
              </a:solidFill>
              <a:latin typeface="Calibri"/>
              <a:ea typeface="Calibri"/>
              <a:cs typeface="Calibri"/>
              <a:sym typeface="Calibri"/>
            </a:endParaRPr>
          </a:p>
        </p:txBody>
      </p:sp>
      <p:sp>
        <p:nvSpPr>
          <p:cNvPr id="271" name="Google Shape;271;p5"/>
          <p:cNvSpPr/>
          <p:nvPr/>
        </p:nvSpPr>
        <p:spPr>
          <a:xfrm>
            <a:off x="1985554" y="3960357"/>
            <a:ext cx="8687931" cy="11233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100"/>
              <a:buFont typeface="Arial"/>
              <a:buNone/>
            </a:pPr>
            <a:endParaRPr sz="1400" b="0" i="0" u="none" strike="noStrike" cap="none">
              <a:solidFill>
                <a:srgbClr val="000000"/>
              </a:solidFill>
              <a:latin typeface="Arial"/>
              <a:ea typeface="Arial"/>
              <a:cs typeface="Arial"/>
              <a:sym typeface="Arial"/>
            </a:endParaRPr>
          </a:p>
        </p:txBody>
      </p:sp>
      <p:pic>
        <p:nvPicPr>
          <p:cNvPr id="272" name="Google Shape;272;p5"/>
          <p:cNvPicPr preferRelativeResize="0"/>
          <p:nvPr/>
        </p:nvPicPr>
        <p:blipFill rotWithShape="1">
          <a:blip r:embed="rId3">
            <a:alphaModFix/>
          </a:blip>
          <a:srcRect/>
          <a:stretch/>
        </p:blipFill>
        <p:spPr>
          <a:xfrm>
            <a:off x="361062" y="4256090"/>
            <a:ext cx="1479588" cy="849018"/>
          </a:xfrm>
          <a:prstGeom prst="rect">
            <a:avLst/>
          </a:prstGeom>
          <a:noFill/>
          <a:ln>
            <a:noFill/>
          </a:ln>
        </p:spPr>
      </p:pic>
      <p:sp>
        <p:nvSpPr>
          <p:cNvPr id="273" name="Google Shape;273;p5"/>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p5"/>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75" name="Google Shape;275;p5"/>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p5"/>
          <p:cNvPicPr preferRelativeResize="0"/>
          <p:nvPr/>
        </p:nvPicPr>
        <p:blipFill rotWithShape="1">
          <a:blip r:embed="rId4">
            <a:alphaModFix/>
          </a:blip>
          <a:srcRect/>
          <a:stretch/>
        </p:blipFill>
        <p:spPr>
          <a:xfrm>
            <a:off x="361062" y="6280856"/>
            <a:ext cx="1407816" cy="466668"/>
          </a:xfrm>
          <a:prstGeom prst="rect">
            <a:avLst/>
          </a:prstGeom>
          <a:noFill/>
          <a:ln>
            <a:noFill/>
          </a:ln>
        </p:spPr>
      </p:pic>
      <p:sp>
        <p:nvSpPr>
          <p:cNvPr id="277" name="Google Shape;277;p5"/>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78" name="Google Shape;278;p5"/>
          <p:cNvPicPr preferRelativeResize="0"/>
          <p:nvPr/>
        </p:nvPicPr>
        <p:blipFill rotWithShape="1">
          <a:blip r:embed="rId5">
            <a:alphaModFix/>
          </a:blip>
          <a:srcRect l="15814"/>
          <a:stretch/>
        </p:blipFill>
        <p:spPr>
          <a:xfrm>
            <a:off x="1759480" y="6327587"/>
            <a:ext cx="1271993" cy="371486"/>
          </a:xfrm>
          <a:prstGeom prst="rect">
            <a:avLst/>
          </a:prstGeom>
          <a:noFill/>
          <a:ln>
            <a:noFill/>
          </a:ln>
        </p:spPr>
      </p:pic>
      <p:sp>
        <p:nvSpPr>
          <p:cNvPr id="279" name="Google Shape;279;p5"/>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0" name="Google Shape;280;p5"/>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08;p2"/>
          <p:cNvSpPr/>
          <p:nvPr/>
        </p:nvSpPr>
        <p:spPr>
          <a:xfrm>
            <a:off x="3476338" y="4130383"/>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dirty="0" smtClean="0">
                <a:solidFill>
                  <a:schemeClr val="lt1"/>
                </a:solidFill>
                <a:latin typeface="Avenir"/>
                <a:ea typeface="Avenir"/>
                <a:cs typeface="Avenir"/>
                <a:sym typeface="Avenir"/>
              </a:rPr>
              <a:t>GRACIAS</a:t>
            </a:r>
            <a:endParaRPr sz="2800" b="1" i="0" u="none" strike="noStrike" cap="none" dirty="0">
              <a:solidFill>
                <a:schemeClr val="lt1"/>
              </a:solidFill>
              <a:latin typeface="Avenir"/>
              <a:ea typeface="Avenir"/>
              <a:cs typeface="Avenir"/>
              <a:sym typeface="Avenir"/>
            </a:endParaRPr>
          </a:p>
        </p:txBody>
      </p:sp>
    </p:spTree>
    <p:extLst>
      <p:ext uri="{BB962C8B-B14F-4D97-AF65-F5344CB8AC3E}">
        <p14:creationId xmlns:p14="http://schemas.microsoft.com/office/powerpoint/2010/main" val="113301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p:nvPr/>
        </p:nvSpPr>
        <p:spPr>
          <a:xfrm>
            <a:off x="982643" y="1038865"/>
            <a:ext cx="10244919" cy="5311897"/>
          </a:xfrm>
          <a:prstGeom prst="rect">
            <a:avLst/>
          </a:prstGeom>
          <a:noFill/>
          <a:ln>
            <a:noFill/>
          </a:ln>
        </p:spPr>
        <p:txBody>
          <a:bodyPr spcFirstLastPara="1" wrap="square" lIns="80661" tIns="40322" rIns="80661" bIns="40322" anchor="t" anchorCtr="0">
            <a:noAutofit/>
          </a:bodyPr>
          <a:lstStyle/>
          <a:p>
            <a:pPr algn="just">
              <a:lnSpc>
                <a:spcPct val="90000"/>
              </a:lnSpc>
              <a:buClr>
                <a:schemeClr val="dk1"/>
              </a:buClr>
              <a:buSzPts val="2000"/>
            </a:pPr>
            <a:endParaRPr sz="1600" b="1"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endParaRPr>
          </a:p>
          <a:p>
            <a:pPr algn="just">
              <a:lnSpc>
                <a:spcPct val="90000"/>
              </a:lnSpc>
            </a:pPr>
            <a:r>
              <a:rPr lang="es-MX"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El Centro Universitario de Ciencias Económico Administrativas (CUCEA) de la Benemérita Universidad de Guadalajara es el primero en el que la totalidad de sus licenciaturas han sido acreditadas por organismos externos, lo cual da reconocimiento a la calidad educativa de nuestros programas. </a:t>
            </a:r>
            <a:endParaRPr sz="1600" dirty="0">
              <a:solidFill>
                <a:schemeClr val="tx1">
                  <a:lumMod val="50000"/>
                  <a:lumOff val="50000"/>
                </a:schemeClr>
              </a:solidFill>
              <a:latin typeface="Arial Rounded MT Bold" panose="020F0704030504030204" pitchFamily="34" charset="0"/>
              <a:cs typeface="Arial" panose="020B0604020202020204" pitchFamily="34" charset="0"/>
            </a:endParaRPr>
          </a:p>
          <a:p>
            <a:pPr algn="just">
              <a:lnSpc>
                <a:spcPct val="90000"/>
              </a:lnSpc>
            </a:pPr>
            <a:endParaRPr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endParaRPr>
          </a:p>
          <a:p>
            <a:pPr algn="just">
              <a:lnSpc>
                <a:spcPct val="90000"/>
              </a:lnSpc>
            </a:pPr>
            <a:r>
              <a:rPr lang="es-MX"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El Programa Educativo en Gestión y Economía Ambiental en  </a:t>
            </a:r>
            <a:r>
              <a:rPr lang="es-MX" sz="1600" dirty="0" smtClean="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noviembre del 2020  tuvo la visita de </a:t>
            </a:r>
            <a:r>
              <a:rPr lang="es-MX" sz="1600" dirty="0" err="1" smtClean="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reacreditación</a:t>
            </a:r>
            <a:r>
              <a:rPr lang="es-MX" sz="1600" dirty="0" smtClean="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 </a:t>
            </a:r>
            <a:r>
              <a:rPr lang="es-MX"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nacional otorgada por el Consejo Nacional de Acreditación de la Ciencia Económica (CONACE). Quedando reconocida por el Consejo para la Acreditación de la Educación Superior (COPAES).</a:t>
            </a:r>
            <a:endParaRPr sz="1600" dirty="0">
              <a:solidFill>
                <a:schemeClr val="tx1">
                  <a:lumMod val="50000"/>
                  <a:lumOff val="50000"/>
                </a:schemeClr>
              </a:solidFill>
              <a:latin typeface="Arial Rounded MT Bold" panose="020F0704030504030204" pitchFamily="34" charset="0"/>
              <a:cs typeface="Arial" panose="020B0604020202020204" pitchFamily="34" charset="0"/>
            </a:endParaRPr>
          </a:p>
          <a:p>
            <a:pPr algn="just">
              <a:lnSpc>
                <a:spcPct val="90000"/>
              </a:lnSpc>
            </a:pPr>
            <a:endParaRPr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endParaRPr>
          </a:p>
          <a:p>
            <a:pPr algn="just">
              <a:lnSpc>
                <a:spcPct val="90000"/>
              </a:lnSpc>
            </a:pPr>
            <a:r>
              <a:rPr lang="es-MX"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En el mes de Abril de 2016 recibimos de los evaluadores de ocho distintos países la acreditación internacional de la carrera por parte del Organismo GRANA-OUI (Organización Universitaria Interamericana)</a:t>
            </a:r>
            <a:endParaRPr sz="1600" dirty="0">
              <a:solidFill>
                <a:schemeClr val="tx1">
                  <a:lumMod val="50000"/>
                  <a:lumOff val="50000"/>
                </a:schemeClr>
              </a:solidFill>
              <a:latin typeface="Arial Rounded MT Bold" panose="020F0704030504030204" pitchFamily="34" charset="0"/>
              <a:cs typeface="Arial" panose="020B0604020202020204" pitchFamily="34" charset="0"/>
            </a:endParaRPr>
          </a:p>
          <a:p>
            <a:pPr algn="just">
              <a:lnSpc>
                <a:spcPct val="90000"/>
              </a:lnSpc>
            </a:pPr>
            <a:endParaRPr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endParaRPr>
          </a:p>
          <a:p>
            <a:pPr algn="just">
              <a:lnSpc>
                <a:spcPct val="90000"/>
              </a:lnSpc>
            </a:pPr>
            <a:r>
              <a:rPr lang="es-MX"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Nos adherimos como miembros de la Asociación Nacional de Instituciones de Docencia e Investigación Económica (ANIDIE) en Noviembre de 2016.</a:t>
            </a:r>
            <a:endParaRPr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endParaRPr>
          </a:p>
          <a:p>
            <a:pPr algn="just">
              <a:lnSpc>
                <a:spcPct val="90000"/>
              </a:lnSpc>
            </a:pPr>
            <a:endParaRPr sz="1900" dirty="0">
              <a:solidFill>
                <a:srgbClr val="0F243E"/>
              </a:solidFill>
              <a:latin typeface="Arial Rounded MT Bold" panose="020F0704030504030204" pitchFamily="34" charset="0"/>
              <a:ea typeface="Garamond"/>
              <a:cs typeface="Arial" panose="020B0604020202020204" pitchFamily="34" charset="0"/>
              <a:sym typeface="Garamond"/>
            </a:endParaRPr>
          </a:p>
        </p:txBody>
      </p:sp>
      <p:grpSp>
        <p:nvGrpSpPr>
          <p:cNvPr id="14" name="13 Grupo"/>
          <p:cNvGrpSpPr/>
          <p:nvPr/>
        </p:nvGrpSpPr>
        <p:grpSpPr>
          <a:xfrm>
            <a:off x="0" y="48599"/>
            <a:ext cx="12192000" cy="6809401"/>
            <a:chOff x="0" y="48599"/>
            <a:chExt cx="12192000" cy="6809401"/>
          </a:xfrm>
        </p:grpSpPr>
        <p:sp>
          <p:nvSpPr>
            <p:cNvPr id="15"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dirty="0" smtClean="0">
                  <a:solidFill>
                    <a:schemeClr val="lt1"/>
                  </a:solidFill>
                  <a:latin typeface="Avenir"/>
                  <a:ea typeface="Avenir"/>
                  <a:cs typeface="Avenir"/>
                  <a:sym typeface="Avenir"/>
                </a:rPr>
                <a:t>PRESENTACIÓN</a:t>
              </a:r>
              <a:endParaRPr sz="2800" b="1" i="0" u="none" strike="noStrike" cap="none" dirty="0">
                <a:solidFill>
                  <a:schemeClr val="lt1"/>
                </a:solidFill>
                <a:latin typeface="Avenir"/>
                <a:ea typeface="Avenir"/>
                <a:cs typeface="Avenir"/>
                <a:sym typeface="Avenir"/>
              </a:endParaRPr>
            </a:p>
          </p:txBody>
        </p:sp>
        <p:sp>
          <p:nvSpPr>
            <p:cNvPr id="16"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17" name="Google Shape;110;p2"/>
            <p:cNvPicPr preferRelativeResize="0"/>
            <p:nvPr/>
          </p:nvPicPr>
          <p:blipFill rotWithShape="1">
            <a:blip r:embed="rId3">
              <a:alphaModFix/>
            </a:blip>
            <a:srcRect/>
            <a:stretch/>
          </p:blipFill>
          <p:spPr>
            <a:xfrm>
              <a:off x="409404" y="334212"/>
              <a:ext cx="921218" cy="528614"/>
            </a:xfrm>
            <a:prstGeom prst="rect">
              <a:avLst/>
            </a:prstGeom>
            <a:noFill/>
            <a:ln>
              <a:noFill/>
            </a:ln>
          </p:spPr>
        </p:pic>
        <p:sp>
          <p:nvSpPr>
            <p:cNvPr id="18"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1"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 name="Google Shape;115;p2"/>
            <p:cNvPicPr preferRelativeResize="0"/>
            <p:nvPr/>
          </p:nvPicPr>
          <p:blipFill rotWithShape="1">
            <a:blip r:embed="rId4">
              <a:alphaModFix/>
            </a:blip>
            <a:srcRect/>
            <a:stretch/>
          </p:blipFill>
          <p:spPr>
            <a:xfrm>
              <a:off x="361062" y="6280856"/>
              <a:ext cx="1407816" cy="466668"/>
            </a:xfrm>
            <a:prstGeom prst="rect">
              <a:avLst/>
            </a:prstGeom>
            <a:noFill/>
            <a:ln>
              <a:noFill/>
            </a:ln>
          </p:spPr>
        </p:pic>
        <p:sp>
          <p:nvSpPr>
            <p:cNvPr id="23"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4" name="Google Shape;117;p2"/>
            <p:cNvPicPr preferRelativeResize="0"/>
            <p:nvPr/>
          </p:nvPicPr>
          <p:blipFill rotWithShape="1">
            <a:blip r:embed="rId5">
              <a:alphaModFix/>
            </a:blip>
            <a:srcRect l="15814"/>
            <a:stretch/>
          </p:blipFill>
          <p:spPr>
            <a:xfrm>
              <a:off x="1759480" y="6327587"/>
              <a:ext cx="1271993" cy="371486"/>
            </a:xfrm>
            <a:prstGeom prst="rect">
              <a:avLst/>
            </a:prstGeom>
            <a:noFill/>
            <a:ln>
              <a:noFill/>
            </a:ln>
          </p:spPr>
        </p:pic>
        <p:sp>
          <p:nvSpPr>
            <p:cNvPr id="25"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293684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body" idx="1"/>
          </p:nvPr>
        </p:nvSpPr>
        <p:spPr>
          <a:xfrm>
            <a:off x="963753" y="1023620"/>
            <a:ext cx="9021527" cy="4525963"/>
          </a:xfrm>
          <a:prstGeom prst="rect">
            <a:avLst/>
          </a:prstGeom>
          <a:noFill/>
          <a:ln>
            <a:noFill/>
          </a:ln>
        </p:spPr>
        <p:txBody>
          <a:bodyPr spcFirstLastPara="1" wrap="square" lIns="89880" tIns="44930" rIns="89880" bIns="44930" anchor="t" anchorCtr="0">
            <a:noAutofit/>
          </a:bodyPr>
          <a:lstStyle/>
          <a:p>
            <a:pPr marL="0" indent="0">
              <a:spcBef>
                <a:spcPts val="0"/>
              </a:spcBef>
              <a:buClr>
                <a:srgbClr val="0F243E"/>
              </a:buClr>
              <a:buSzPts val="2300"/>
              <a:buNone/>
            </a:pPr>
            <a:endParaRPr sz="1600" b="1" dirty="0">
              <a:solidFill>
                <a:srgbClr val="114395"/>
              </a:solidFill>
              <a:latin typeface="Arial Rounded MT Bold" panose="020F0704030504030204" pitchFamily="34" charset="0"/>
              <a:cs typeface="Arial" panose="020B0604020202020204" pitchFamily="34" charset="0"/>
            </a:endParaRPr>
          </a:p>
          <a:p>
            <a:pPr marL="0" indent="0">
              <a:spcBef>
                <a:spcPts val="405"/>
              </a:spcBef>
              <a:buClr>
                <a:srgbClr val="0F243E"/>
              </a:buClr>
              <a:buSzPts val="2300"/>
              <a:buNone/>
            </a:pPr>
            <a:r>
              <a:rPr lang="es-MX"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El egresado de la Licenciatura en Gestión y Economía Ambiental desarrollará entre otras, las siguientes competencias:</a:t>
            </a:r>
          </a:p>
          <a:p>
            <a:pPr marL="0" indent="0">
              <a:spcBef>
                <a:spcPts val="405"/>
              </a:spcBef>
              <a:buClr>
                <a:srgbClr val="0F243E"/>
              </a:buClr>
              <a:buSzPts val="2300"/>
              <a:buNone/>
            </a:pPr>
            <a:endParaRPr sz="1600" dirty="0">
              <a:solidFill>
                <a:schemeClr val="tx1">
                  <a:lumMod val="50000"/>
                  <a:lumOff val="50000"/>
                </a:schemeClr>
              </a:solidFill>
              <a:latin typeface="Arial Rounded MT Bold" panose="020F0704030504030204" pitchFamily="34" charset="0"/>
              <a:cs typeface="Arial" panose="020B0604020202020204" pitchFamily="34" charset="0"/>
            </a:endParaRPr>
          </a:p>
          <a:p>
            <a:pPr>
              <a:spcBef>
                <a:spcPts val="405"/>
              </a:spcBef>
              <a:buClr>
                <a:schemeClr val="bg1">
                  <a:lumMod val="65000"/>
                </a:schemeClr>
              </a:buClr>
              <a:buSzPct val="50000"/>
            </a:pPr>
            <a:r>
              <a:rPr lang="es-MX"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Capacidad para conocer, interpretar e identificar las problemáticas de los entornos ambiental, económico y social.</a:t>
            </a:r>
            <a:endParaRPr sz="1600" dirty="0">
              <a:solidFill>
                <a:schemeClr val="tx1">
                  <a:lumMod val="50000"/>
                  <a:lumOff val="50000"/>
                </a:schemeClr>
              </a:solidFill>
              <a:latin typeface="Arial Rounded MT Bold" panose="020F0704030504030204" pitchFamily="34" charset="0"/>
              <a:cs typeface="Arial" panose="020B0604020202020204" pitchFamily="34" charset="0"/>
            </a:endParaRPr>
          </a:p>
          <a:p>
            <a:pPr>
              <a:spcBef>
                <a:spcPts val="405"/>
              </a:spcBef>
              <a:buClr>
                <a:schemeClr val="bg1">
                  <a:lumMod val="65000"/>
                </a:schemeClr>
              </a:buClr>
              <a:buSzPct val="50000"/>
            </a:pPr>
            <a:r>
              <a:rPr lang="es-MX"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Capacidad para aplicar las herramientas teóricas conceptuales y metodológicas de ciencias sociales, económicas y ambientales.</a:t>
            </a:r>
            <a:endParaRPr sz="1600" dirty="0">
              <a:solidFill>
                <a:schemeClr val="tx1">
                  <a:lumMod val="50000"/>
                  <a:lumOff val="50000"/>
                </a:schemeClr>
              </a:solidFill>
              <a:latin typeface="Arial Rounded MT Bold" panose="020F0704030504030204" pitchFamily="34" charset="0"/>
              <a:cs typeface="Arial" panose="020B0604020202020204" pitchFamily="34" charset="0"/>
            </a:endParaRPr>
          </a:p>
          <a:p>
            <a:pPr>
              <a:spcBef>
                <a:spcPts val="405"/>
              </a:spcBef>
              <a:buClr>
                <a:schemeClr val="bg1">
                  <a:lumMod val="65000"/>
                </a:schemeClr>
              </a:buClr>
              <a:buSzPct val="50000"/>
            </a:pPr>
            <a:r>
              <a:rPr lang="es-MX"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Capacidad para realizar diagnósticos ambientales.</a:t>
            </a:r>
            <a:endParaRPr sz="1600" dirty="0">
              <a:solidFill>
                <a:schemeClr val="tx1">
                  <a:lumMod val="50000"/>
                  <a:lumOff val="50000"/>
                </a:schemeClr>
              </a:solidFill>
              <a:latin typeface="Arial Rounded MT Bold" panose="020F0704030504030204" pitchFamily="34" charset="0"/>
              <a:cs typeface="Arial" panose="020B0604020202020204" pitchFamily="34" charset="0"/>
            </a:endParaRPr>
          </a:p>
          <a:p>
            <a:pPr>
              <a:spcBef>
                <a:spcPts val="405"/>
              </a:spcBef>
              <a:buClr>
                <a:schemeClr val="bg1">
                  <a:lumMod val="65000"/>
                </a:schemeClr>
              </a:buClr>
              <a:buSzPct val="50000"/>
            </a:pPr>
            <a:r>
              <a:rPr lang="es-MX"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Capacidad para la elaboración y evaluación de proyectos ambientales.</a:t>
            </a:r>
            <a:endParaRPr sz="1600" dirty="0">
              <a:solidFill>
                <a:schemeClr val="tx1">
                  <a:lumMod val="50000"/>
                  <a:lumOff val="50000"/>
                </a:schemeClr>
              </a:solidFill>
              <a:latin typeface="Arial Rounded MT Bold" panose="020F0704030504030204" pitchFamily="34" charset="0"/>
              <a:cs typeface="Arial" panose="020B0604020202020204" pitchFamily="34" charset="0"/>
            </a:endParaRPr>
          </a:p>
          <a:p>
            <a:pPr>
              <a:spcBef>
                <a:spcPts val="405"/>
              </a:spcBef>
              <a:buClr>
                <a:schemeClr val="bg1">
                  <a:lumMod val="65000"/>
                </a:schemeClr>
              </a:buClr>
              <a:buSzPct val="50000"/>
            </a:pPr>
            <a:r>
              <a:rPr lang="es-MX"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Capacidad de gestión para el cumplimiento de las leyes, reglamentos y normas en materia ambiental de nivel local, nacional e internacional.</a:t>
            </a:r>
            <a:endParaRPr sz="1600" dirty="0">
              <a:solidFill>
                <a:schemeClr val="tx1">
                  <a:lumMod val="50000"/>
                  <a:lumOff val="50000"/>
                </a:schemeClr>
              </a:solidFill>
              <a:latin typeface="Arial Rounded MT Bold" panose="020F0704030504030204" pitchFamily="34" charset="0"/>
              <a:cs typeface="Arial" panose="020B0604020202020204" pitchFamily="34" charset="0"/>
            </a:endParaRPr>
          </a:p>
          <a:p>
            <a:pPr>
              <a:spcBef>
                <a:spcPts val="405"/>
              </a:spcBef>
              <a:buClr>
                <a:schemeClr val="bg1">
                  <a:lumMod val="65000"/>
                </a:schemeClr>
              </a:buClr>
              <a:buSzPct val="50000"/>
            </a:pPr>
            <a:r>
              <a:rPr lang="es-MX"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Capacidad para la investigación en el campo de la economía y los temas ambientales.</a:t>
            </a:r>
            <a:endParaRPr sz="1600" dirty="0">
              <a:solidFill>
                <a:schemeClr val="tx1">
                  <a:lumMod val="50000"/>
                  <a:lumOff val="50000"/>
                </a:schemeClr>
              </a:solidFill>
              <a:latin typeface="Arial Rounded MT Bold" panose="020F0704030504030204" pitchFamily="34" charset="0"/>
              <a:cs typeface="Arial" panose="020B0604020202020204" pitchFamily="34" charset="0"/>
            </a:endParaRPr>
          </a:p>
        </p:txBody>
      </p:sp>
      <p:pic>
        <p:nvPicPr>
          <p:cNvPr id="4" name="Imagen 3"/>
          <p:cNvPicPr>
            <a:picLocks noChangeAspect="1"/>
          </p:cNvPicPr>
          <p:nvPr/>
        </p:nvPicPr>
        <p:blipFill rotWithShape="1">
          <a:blip r:embed="rId3">
            <a:duotone>
              <a:schemeClr val="bg2">
                <a:shade val="45000"/>
                <a:satMod val="135000"/>
              </a:schemeClr>
              <a:prstClr val="white"/>
            </a:duotone>
          </a:blip>
          <a:srcRect l="4242" t="63919" r="74119" b="29601"/>
          <a:stretch/>
        </p:blipFill>
        <p:spPr>
          <a:xfrm>
            <a:off x="6" y="6405350"/>
            <a:ext cx="2129420" cy="358706"/>
          </a:xfrm>
          <a:prstGeom prst="rect">
            <a:avLst/>
          </a:prstGeom>
        </p:spPr>
      </p:pic>
      <p:grpSp>
        <p:nvGrpSpPr>
          <p:cNvPr id="16" name="15 Grupo"/>
          <p:cNvGrpSpPr/>
          <p:nvPr/>
        </p:nvGrpSpPr>
        <p:grpSpPr>
          <a:xfrm>
            <a:off x="0" y="48599"/>
            <a:ext cx="12192000" cy="6809401"/>
            <a:chOff x="0" y="48599"/>
            <a:chExt cx="12192000" cy="6809401"/>
          </a:xfrm>
        </p:grpSpPr>
        <p:sp>
          <p:nvSpPr>
            <p:cNvPr id="17"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PERFIL DE EGRESO</a:t>
              </a:r>
              <a:endParaRPr sz="2800" b="1" i="0" u="none" strike="noStrike" cap="none" dirty="0">
                <a:solidFill>
                  <a:schemeClr val="lt1"/>
                </a:solidFill>
                <a:latin typeface="Avenir"/>
                <a:ea typeface="Avenir"/>
                <a:cs typeface="Avenir"/>
                <a:sym typeface="Avenir"/>
              </a:endParaRPr>
            </a:p>
          </p:txBody>
        </p:sp>
        <p:sp>
          <p:nvSpPr>
            <p:cNvPr id="18"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19" name="Google Shape;110;p2"/>
            <p:cNvPicPr preferRelativeResize="0"/>
            <p:nvPr/>
          </p:nvPicPr>
          <p:blipFill rotWithShape="1">
            <a:blip r:embed="rId4">
              <a:alphaModFix/>
            </a:blip>
            <a:srcRect/>
            <a:stretch/>
          </p:blipFill>
          <p:spPr>
            <a:xfrm>
              <a:off x="409404" y="334212"/>
              <a:ext cx="921218" cy="528614"/>
            </a:xfrm>
            <a:prstGeom prst="rect">
              <a:avLst/>
            </a:prstGeom>
            <a:noFill/>
            <a:ln>
              <a:noFill/>
            </a:ln>
          </p:spPr>
        </p:pic>
        <p:sp>
          <p:nvSpPr>
            <p:cNvPr id="20"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3"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 name="Google Shape;115;p2"/>
            <p:cNvPicPr preferRelativeResize="0"/>
            <p:nvPr/>
          </p:nvPicPr>
          <p:blipFill rotWithShape="1">
            <a:blip r:embed="rId5">
              <a:alphaModFix/>
            </a:blip>
            <a:srcRect/>
            <a:stretch/>
          </p:blipFill>
          <p:spPr>
            <a:xfrm>
              <a:off x="361062" y="6280856"/>
              <a:ext cx="1407816" cy="466668"/>
            </a:xfrm>
            <a:prstGeom prst="rect">
              <a:avLst/>
            </a:prstGeom>
            <a:noFill/>
            <a:ln>
              <a:noFill/>
            </a:ln>
          </p:spPr>
        </p:pic>
        <p:sp>
          <p:nvSpPr>
            <p:cNvPr id="25"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6" name="Google Shape;117;p2"/>
            <p:cNvPicPr preferRelativeResize="0"/>
            <p:nvPr/>
          </p:nvPicPr>
          <p:blipFill rotWithShape="1">
            <a:blip r:embed="rId6">
              <a:alphaModFix/>
            </a:blip>
            <a:srcRect l="15814"/>
            <a:stretch/>
          </p:blipFill>
          <p:spPr>
            <a:xfrm>
              <a:off x="1759480" y="6327587"/>
              <a:ext cx="1271993" cy="371486"/>
            </a:xfrm>
            <a:prstGeom prst="rect">
              <a:avLst/>
            </a:prstGeom>
            <a:noFill/>
            <a:ln>
              <a:noFill/>
            </a:ln>
          </p:spPr>
        </p:pic>
        <p:sp>
          <p:nvSpPr>
            <p:cNvPr id="27"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584858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body" idx="1"/>
          </p:nvPr>
        </p:nvSpPr>
        <p:spPr>
          <a:xfrm>
            <a:off x="2110295" y="2062013"/>
            <a:ext cx="9109248" cy="1435931"/>
          </a:xfrm>
          <a:prstGeom prst="rect">
            <a:avLst/>
          </a:prstGeom>
          <a:noFill/>
          <a:ln>
            <a:noFill/>
          </a:ln>
        </p:spPr>
        <p:txBody>
          <a:bodyPr spcFirstLastPara="1" wrap="square" lIns="89880" tIns="44930" rIns="89880" bIns="44930" anchor="t" anchorCtr="0">
            <a:noAutofit/>
          </a:bodyPr>
          <a:lstStyle/>
          <a:p>
            <a:pPr marL="0" indent="0" algn="just">
              <a:lnSpc>
                <a:spcPct val="80000"/>
              </a:lnSpc>
              <a:spcBef>
                <a:spcPts val="0"/>
              </a:spcBef>
              <a:buClr>
                <a:schemeClr val="accent2"/>
              </a:buClr>
              <a:buSzPts val="2400"/>
              <a:buNone/>
            </a:pPr>
            <a:r>
              <a:rPr lang="es-MX"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El campo laboral para el egresado de esta licenciatura son tanto la </a:t>
            </a:r>
            <a:r>
              <a:rPr lang="es-MX" sz="1600" b="1"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iniciativa privada </a:t>
            </a:r>
            <a:r>
              <a:rPr lang="es-MX"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(oficina de evaluación de proyectos, de certificación ambiental, empresas de consultoría, </a:t>
            </a:r>
            <a:r>
              <a:rPr lang="es-MX" sz="1600" dirty="0" err="1">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etc</a:t>
            </a:r>
            <a:r>
              <a:rPr lang="es-MX"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 Así como el </a:t>
            </a:r>
            <a:r>
              <a:rPr lang="es-MX" sz="1600" b="1"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Sector Público </a:t>
            </a:r>
            <a:r>
              <a:rPr lang="es-MX"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en sus tres niveles, Secretarias de Estado, Gobiernos Municipales, Estatales y el Federal, también en los Congresos Estatales y el Congreso de la Unión. Tendrán las capacidades para ser parte de </a:t>
            </a:r>
            <a:r>
              <a:rPr lang="es-MX" sz="1600" b="1"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Instituciones, Asociaciones Civiles, Organizaciones no gubernamentales </a:t>
            </a:r>
            <a:r>
              <a:rPr lang="es-MX" sz="1600" b="1" dirty="0" err="1">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ONG´s</a:t>
            </a:r>
            <a:r>
              <a:rPr lang="es-MX" sz="1600" dirty="0">
                <a:solidFill>
                  <a:schemeClr val="tx1">
                    <a:lumMod val="50000"/>
                    <a:lumOff val="50000"/>
                  </a:schemeClr>
                </a:solidFill>
                <a:latin typeface="Arial Rounded MT Bold" panose="020F0704030504030204" pitchFamily="34" charset="0"/>
                <a:ea typeface="Garamond"/>
                <a:cs typeface="Arial" panose="020B0604020202020204" pitchFamily="34" charset="0"/>
                <a:sym typeface="Garamond"/>
              </a:rPr>
              <a:t>. </a:t>
            </a:r>
            <a:endParaRPr sz="1600" dirty="0">
              <a:solidFill>
                <a:schemeClr val="tx1">
                  <a:lumMod val="50000"/>
                  <a:lumOff val="50000"/>
                </a:schemeClr>
              </a:solidFill>
              <a:latin typeface="Arial Rounded MT Bold" panose="020F0704030504030204" pitchFamily="34" charset="0"/>
              <a:cs typeface="Arial" panose="020B0604020202020204" pitchFamily="34" charset="0"/>
            </a:endParaRPr>
          </a:p>
          <a:p>
            <a:pPr marL="0" indent="0">
              <a:lnSpc>
                <a:spcPct val="80000"/>
              </a:lnSpc>
              <a:spcBef>
                <a:spcPts val="424"/>
              </a:spcBef>
              <a:buClr>
                <a:schemeClr val="accent2"/>
              </a:buClr>
              <a:buSzPts val="2400"/>
              <a:buNone/>
            </a:pPr>
            <a:endParaRPr sz="2100" dirty="0">
              <a:solidFill>
                <a:srgbClr val="0F243E"/>
              </a:solidFill>
              <a:latin typeface="Arial Rounded MT Bold" panose="020F0704030504030204" pitchFamily="34" charset="0"/>
              <a:ea typeface="Garamond"/>
              <a:cs typeface="Arial" panose="020B0604020202020204" pitchFamily="34" charset="0"/>
              <a:sym typeface="Garamond"/>
            </a:endParaRPr>
          </a:p>
        </p:txBody>
      </p:sp>
      <p:pic>
        <p:nvPicPr>
          <p:cNvPr id="3" name="Imagen 2"/>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84168" y="4100064"/>
            <a:ext cx="1421993" cy="1421993"/>
          </a:xfrm>
          <a:prstGeom prst="rect">
            <a:avLst/>
          </a:prstGeom>
        </p:spPr>
      </p:pic>
      <p:pic>
        <p:nvPicPr>
          <p:cNvPr id="7" name="Imagen 6"/>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63219" y="3765048"/>
            <a:ext cx="1803400" cy="1803400"/>
          </a:xfrm>
          <a:prstGeom prst="rect">
            <a:avLst/>
          </a:prstGeom>
        </p:spPr>
      </p:pic>
      <p:pic>
        <p:nvPicPr>
          <p:cNvPr id="8" name="Imagen 7"/>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23677" y="4129327"/>
            <a:ext cx="1363464" cy="1363464"/>
          </a:xfrm>
          <a:prstGeom prst="rect">
            <a:avLst/>
          </a:prstGeom>
        </p:spPr>
      </p:pic>
      <p:grpSp>
        <p:nvGrpSpPr>
          <p:cNvPr id="19" name="18 Grupo"/>
          <p:cNvGrpSpPr/>
          <p:nvPr/>
        </p:nvGrpSpPr>
        <p:grpSpPr>
          <a:xfrm>
            <a:off x="0" y="48599"/>
            <a:ext cx="12192000" cy="6809401"/>
            <a:chOff x="0" y="48599"/>
            <a:chExt cx="12192000" cy="6809401"/>
          </a:xfrm>
        </p:grpSpPr>
        <p:sp>
          <p:nvSpPr>
            <p:cNvPr id="20"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CAMPO LABORAL</a:t>
              </a:r>
              <a:endParaRPr sz="2800" b="1" i="0" u="none" strike="noStrike" cap="none" dirty="0">
                <a:solidFill>
                  <a:schemeClr val="lt1"/>
                </a:solidFill>
                <a:latin typeface="Avenir"/>
                <a:ea typeface="Avenir"/>
                <a:cs typeface="Avenir"/>
                <a:sym typeface="Avenir"/>
              </a:endParaRPr>
            </a:p>
          </p:txBody>
        </p:sp>
        <p:sp>
          <p:nvSpPr>
            <p:cNvPr id="21"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22" name="Google Shape;110;p2"/>
            <p:cNvPicPr preferRelativeResize="0"/>
            <p:nvPr/>
          </p:nvPicPr>
          <p:blipFill rotWithShape="1">
            <a:blip r:embed="rId6">
              <a:alphaModFix/>
            </a:blip>
            <a:srcRect/>
            <a:stretch/>
          </p:blipFill>
          <p:spPr>
            <a:xfrm>
              <a:off x="409404" y="334212"/>
              <a:ext cx="921218" cy="528614"/>
            </a:xfrm>
            <a:prstGeom prst="rect">
              <a:avLst/>
            </a:prstGeom>
            <a:noFill/>
            <a:ln>
              <a:noFill/>
            </a:ln>
          </p:spPr>
        </p:pic>
        <p:sp>
          <p:nvSpPr>
            <p:cNvPr id="23"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6"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 name="Google Shape;115;p2"/>
            <p:cNvPicPr preferRelativeResize="0"/>
            <p:nvPr/>
          </p:nvPicPr>
          <p:blipFill rotWithShape="1">
            <a:blip r:embed="rId7">
              <a:alphaModFix/>
            </a:blip>
            <a:srcRect/>
            <a:stretch/>
          </p:blipFill>
          <p:spPr>
            <a:xfrm>
              <a:off x="361062" y="6280856"/>
              <a:ext cx="1407816" cy="466668"/>
            </a:xfrm>
            <a:prstGeom prst="rect">
              <a:avLst/>
            </a:prstGeom>
            <a:noFill/>
            <a:ln>
              <a:noFill/>
            </a:ln>
          </p:spPr>
        </p:pic>
        <p:sp>
          <p:nvSpPr>
            <p:cNvPr id="28"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9" name="Google Shape;117;p2"/>
            <p:cNvPicPr preferRelativeResize="0"/>
            <p:nvPr/>
          </p:nvPicPr>
          <p:blipFill rotWithShape="1">
            <a:blip r:embed="rId8">
              <a:alphaModFix/>
            </a:blip>
            <a:srcRect l="15814"/>
            <a:stretch/>
          </p:blipFill>
          <p:spPr>
            <a:xfrm>
              <a:off x="1759480" y="6327587"/>
              <a:ext cx="1271993" cy="371486"/>
            </a:xfrm>
            <a:prstGeom prst="rect">
              <a:avLst/>
            </a:prstGeom>
            <a:noFill/>
            <a:ln>
              <a:noFill/>
            </a:ln>
          </p:spPr>
        </p:pic>
        <p:sp>
          <p:nvSpPr>
            <p:cNvPr id="30"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09225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4" name="Google Shape;204;p31"/>
          <p:cNvSpPr txBox="1"/>
          <p:nvPr/>
        </p:nvSpPr>
        <p:spPr>
          <a:xfrm>
            <a:off x="5813212" y="1300235"/>
            <a:ext cx="3675341" cy="434866"/>
          </a:xfrm>
          <a:prstGeom prst="rect">
            <a:avLst/>
          </a:prstGeom>
          <a:noFill/>
          <a:ln>
            <a:noFill/>
          </a:ln>
        </p:spPr>
        <p:txBody>
          <a:bodyPr spcFirstLastPara="1" wrap="square" lIns="85449" tIns="42726" rIns="85449" bIns="42726" anchor="t" anchorCtr="0">
            <a:noAutofit/>
          </a:bodyPr>
          <a:lstStyle/>
          <a:p>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Formación Básica </a:t>
            </a:r>
            <a:r>
              <a:rPr lang="es-MX" sz="1600" b="1" dirty="0" smtClean="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Común Obligatoria </a:t>
            </a:r>
            <a:endParaRPr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endParaRPr>
          </a:p>
        </p:txBody>
      </p:sp>
      <p:sp>
        <p:nvSpPr>
          <p:cNvPr id="205" name="Google Shape;205;p31"/>
          <p:cNvSpPr txBox="1"/>
          <p:nvPr/>
        </p:nvSpPr>
        <p:spPr>
          <a:xfrm>
            <a:off x="5916195" y="2015405"/>
            <a:ext cx="4929043" cy="356724"/>
          </a:xfrm>
          <a:prstGeom prst="rect">
            <a:avLst/>
          </a:prstGeom>
          <a:noFill/>
          <a:ln>
            <a:noFill/>
          </a:ln>
        </p:spPr>
        <p:txBody>
          <a:bodyPr spcFirstLastPara="1" wrap="square" lIns="85449" tIns="42726" rIns="85449" bIns="42726" anchor="t" anchorCtr="0">
            <a:noAutofit/>
          </a:bodyPr>
          <a:lstStyle/>
          <a:p>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Formación Básica Particular Obligatoria</a:t>
            </a:r>
            <a:endParaRPr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p:txBody>
      </p:sp>
      <p:sp>
        <p:nvSpPr>
          <p:cNvPr id="206" name="Google Shape;206;p31"/>
          <p:cNvSpPr txBox="1"/>
          <p:nvPr/>
        </p:nvSpPr>
        <p:spPr>
          <a:xfrm>
            <a:off x="5916195" y="2912557"/>
            <a:ext cx="4955712" cy="354432"/>
          </a:xfrm>
          <a:prstGeom prst="rect">
            <a:avLst/>
          </a:prstGeom>
          <a:noFill/>
          <a:ln>
            <a:noFill/>
          </a:ln>
        </p:spPr>
        <p:txBody>
          <a:bodyPr spcFirstLastPara="1" wrap="square" lIns="85449" tIns="42726" rIns="85449" bIns="42726" anchor="t" anchorCtr="0">
            <a:noAutofit/>
          </a:bodyPr>
          <a:lstStyle/>
          <a:p>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Formación </a:t>
            </a:r>
            <a:r>
              <a:rPr lang="es-MX" sz="1600" b="1" dirty="0" err="1">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Especializante</a:t>
            </a: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 Obligatoria</a:t>
            </a:r>
            <a:endParaRPr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p:txBody>
      </p:sp>
      <p:sp>
        <p:nvSpPr>
          <p:cNvPr id="208" name="Google Shape;208;p31"/>
          <p:cNvSpPr txBox="1"/>
          <p:nvPr/>
        </p:nvSpPr>
        <p:spPr>
          <a:xfrm>
            <a:off x="5916195" y="3497894"/>
            <a:ext cx="4220957" cy="778801"/>
          </a:xfrm>
          <a:prstGeom prst="rect">
            <a:avLst/>
          </a:prstGeom>
          <a:noFill/>
          <a:ln>
            <a:noFill/>
          </a:ln>
        </p:spPr>
        <p:txBody>
          <a:bodyPr spcFirstLastPara="1" wrap="square" lIns="85449" tIns="42726" rIns="85449" bIns="42726" anchor="t" anchorCtr="0">
            <a:noAutofit/>
          </a:bodyPr>
          <a:lstStyle/>
          <a:p>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Formación </a:t>
            </a:r>
            <a:r>
              <a:rPr lang="es-MX" sz="1600" b="1" dirty="0" err="1">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Especializante</a:t>
            </a: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 </a:t>
            </a:r>
            <a:r>
              <a:rPr lang="es-MX" sz="1600" b="1" dirty="0" smtClean="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Selectiva</a:t>
            </a:r>
            <a:endParaRPr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 1 Orientación (3 asignaturas) </a:t>
            </a:r>
            <a:endParaRPr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p:txBody>
      </p:sp>
      <p:sp>
        <p:nvSpPr>
          <p:cNvPr id="210" name="Google Shape;210;p31"/>
          <p:cNvSpPr txBox="1"/>
          <p:nvPr/>
        </p:nvSpPr>
        <p:spPr>
          <a:xfrm>
            <a:off x="5916195" y="4405368"/>
            <a:ext cx="4347518" cy="778801"/>
          </a:xfrm>
          <a:prstGeom prst="rect">
            <a:avLst/>
          </a:prstGeom>
          <a:noFill/>
          <a:ln>
            <a:noFill/>
          </a:ln>
        </p:spPr>
        <p:txBody>
          <a:bodyPr spcFirstLastPara="1" wrap="square" lIns="85449" tIns="42726" rIns="85449" bIns="42726" anchor="t" anchorCtr="0">
            <a:noAutofit/>
          </a:bodyPr>
          <a:lstStyle/>
          <a:p>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Formación Optativa </a:t>
            </a:r>
            <a:r>
              <a:rPr lang="es-MX" sz="1600" b="1" dirty="0" smtClean="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Abierta </a:t>
            </a:r>
          </a:p>
          <a:p>
            <a:r>
              <a:rPr lang="es-MX" sz="1600" b="1" dirty="0" smtClean="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a:t>
            </a: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3 asignaturas) </a:t>
            </a:r>
            <a:r>
              <a:rPr lang="es-MX" sz="1600" b="1" dirty="0" smtClean="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 Formación Integral</a:t>
            </a:r>
            <a:endParaRPr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p:txBody>
      </p:sp>
      <p:sp>
        <p:nvSpPr>
          <p:cNvPr id="211" name="Google Shape;211;p31"/>
          <p:cNvSpPr txBox="1"/>
          <p:nvPr/>
        </p:nvSpPr>
        <p:spPr>
          <a:xfrm>
            <a:off x="3719568" y="1300235"/>
            <a:ext cx="1386989" cy="357872"/>
          </a:xfrm>
          <a:prstGeom prst="rect">
            <a:avLst/>
          </a:prstGeom>
          <a:noFill/>
          <a:ln>
            <a:noFill/>
          </a:ln>
        </p:spPr>
        <p:txBody>
          <a:bodyPr spcFirstLastPara="1" wrap="square" lIns="85449" tIns="42726" rIns="85449" bIns="42726" anchor="t" anchorCtr="0">
            <a:noAutofit/>
          </a:bodyPr>
          <a:lstStyle/>
          <a:p>
            <a:pPr algn="ct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94 </a:t>
            </a:r>
            <a:r>
              <a:rPr lang="es-MX" sz="12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Créditos</a:t>
            </a:r>
            <a:endParaRPr sz="12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p:txBody>
      </p:sp>
      <p:sp>
        <p:nvSpPr>
          <p:cNvPr id="212" name="Google Shape;212;p31"/>
          <p:cNvSpPr txBox="1"/>
          <p:nvPr/>
        </p:nvSpPr>
        <p:spPr>
          <a:xfrm>
            <a:off x="3740433" y="2015405"/>
            <a:ext cx="1440336" cy="357872"/>
          </a:xfrm>
          <a:prstGeom prst="rect">
            <a:avLst/>
          </a:prstGeom>
          <a:noFill/>
          <a:ln>
            <a:noFill/>
          </a:ln>
        </p:spPr>
        <p:txBody>
          <a:bodyPr spcFirstLastPara="1" wrap="square" lIns="85449" tIns="42726" rIns="85449" bIns="42726" anchor="t" anchorCtr="0">
            <a:noAutofit/>
          </a:bodyPr>
          <a:lstStyle/>
          <a:p>
            <a:pPr algn="ct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162 </a:t>
            </a:r>
            <a:r>
              <a:rPr lang="es-MX" sz="12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Créditos</a:t>
            </a:r>
            <a:endParaRPr sz="12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p:txBody>
      </p:sp>
      <p:sp>
        <p:nvSpPr>
          <p:cNvPr id="213" name="Google Shape;213;p31"/>
          <p:cNvSpPr txBox="1"/>
          <p:nvPr/>
        </p:nvSpPr>
        <p:spPr>
          <a:xfrm>
            <a:off x="3786666" y="2924839"/>
            <a:ext cx="1458116" cy="357872"/>
          </a:xfrm>
          <a:prstGeom prst="rect">
            <a:avLst/>
          </a:prstGeom>
          <a:noFill/>
          <a:ln>
            <a:noFill/>
          </a:ln>
        </p:spPr>
        <p:txBody>
          <a:bodyPr spcFirstLastPara="1" wrap="square" lIns="85449" tIns="42726" rIns="85449" bIns="42726" anchor="t" anchorCtr="0">
            <a:noAutofit/>
          </a:bodyPr>
          <a:lstStyle/>
          <a:p>
            <a:pPr algn="ct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96 </a:t>
            </a:r>
            <a:r>
              <a:rPr lang="es-MX" sz="12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Créditos</a:t>
            </a:r>
            <a:endParaRPr sz="11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p:txBody>
      </p:sp>
      <p:sp>
        <p:nvSpPr>
          <p:cNvPr id="214" name="Google Shape;214;p31"/>
          <p:cNvSpPr txBox="1"/>
          <p:nvPr/>
        </p:nvSpPr>
        <p:spPr>
          <a:xfrm>
            <a:off x="3470615" y="3669777"/>
            <a:ext cx="1979125" cy="357872"/>
          </a:xfrm>
          <a:prstGeom prst="rect">
            <a:avLst/>
          </a:prstGeom>
          <a:noFill/>
          <a:ln>
            <a:noFill/>
          </a:ln>
        </p:spPr>
        <p:txBody>
          <a:bodyPr spcFirstLastPara="1" wrap="square" lIns="85449" tIns="42726" rIns="85449" bIns="42726" anchor="t" anchorCtr="0">
            <a:noAutofit/>
          </a:bodyPr>
          <a:lstStyle/>
          <a:p>
            <a:pPr algn="ct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24 </a:t>
            </a:r>
            <a:r>
              <a:rPr lang="es-MX" sz="12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Créditos </a:t>
            </a:r>
            <a:endParaRPr sz="12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p:txBody>
      </p:sp>
      <p:sp>
        <p:nvSpPr>
          <p:cNvPr id="215" name="Google Shape;215;p31"/>
          <p:cNvSpPr txBox="1"/>
          <p:nvPr/>
        </p:nvSpPr>
        <p:spPr>
          <a:xfrm>
            <a:off x="3740433" y="4501249"/>
            <a:ext cx="1550583" cy="357872"/>
          </a:xfrm>
          <a:prstGeom prst="rect">
            <a:avLst/>
          </a:prstGeom>
          <a:noFill/>
          <a:ln>
            <a:noFill/>
          </a:ln>
        </p:spPr>
        <p:txBody>
          <a:bodyPr spcFirstLastPara="1" wrap="square" lIns="85449" tIns="42726" rIns="85449" bIns="42726" anchor="t" anchorCtr="0">
            <a:noAutofit/>
          </a:bodyPr>
          <a:lstStyle/>
          <a:p>
            <a:pPr algn="ct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28 </a:t>
            </a:r>
            <a:r>
              <a:rPr lang="es-MX" sz="12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Créditos</a:t>
            </a:r>
            <a:endParaRPr sz="12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p:txBody>
      </p:sp>
      <p:sp>
        <p:nvSpPr>
          <p:cNvPr id="216" name="Google Shape;216;p31"/>
          <p:cNvSpPr txBox="1"/>
          <p:nvPr/>
        </p:nvSpPr>
        <p:spPr>
          <a:xfrm>
            <a:off x="5940054" y="5787291"/>
            <a:ext cx="1515017" cy="357872"/>
          </a:xfrm>
          <a:prstGeom prst="rect">
            <a:avLst/>
          </a:prstGeom>
          <a:noFill/>
          <a:ln>
            <a:noFill/>
          </a:ln>
        </p:spPr>
        <p:txBody>
          <a:bodyPr spcFirstLastPara="1" wrap="square" lIns="85449" tIns="42726" rIns="85449" bIns="42726" anchor="t" anchorCtr="0">
            <a:noAutofit/>
          </a:bodyPr>
          <a:lstStyle/>
          <a:p>
            <a:pPr algn="ctr"/>
            <a:r>
              <a:rPr lang="es-MX" sz="1600" b="1" dirty="0">
                <a:solidFill>
                  <a:schemeClr val="tx1">
                    <a:lumMod val="65000"/>
                    <a:lumOff val="35000"/>
                  </a:schemeClr>
                </a:solidFill>
                <a:latin typeface="Arial Rounded MT Bold" panose="020F0704030504030204" pitchFamily="34" charset="0"/>
                <a:ea typeface="Ebrima" panose="02000000000000000000" pitchFamily="2" charset="0"/>
                <a:cs typeface="Arial" panose="020B0604020202020204" pitchFamily="34" charset="0"/>
                <a:sym typeface="Garamond"/>
              </a:rPr>
              <a:t>404 Créditos </a:t>
            </a:r>
            <a:endParaRPr sz="1200" dirty="0">
              <a:solidFill>
                <a:schemeClr val="tx1">
                  <a:lumMod val="65000"/>
                  <a:lumOff val="35000"/>
                </a:schemeClr>
              </a:solidFill>
              <a:latin typeface="Arial Rounded MT Bold" panose="020F0704030504030204" pitchFamily="34" charset="0"/>
              <a:ea typeface="Ebrima" panose="02000000000000000000" pitchFamily="2" charset="0"/>
              <a:cs typeface="Arial" panose="020B0604020202020204" pitchFamily="34" charset="0"/>
            </a:endParaRPr>
          </a:p>
        </p:txBody>
      </p:sp>
      <p:sp>
        <p:nvSpPr>
          <p:cNvPr id="217" name="Google Shape;217;p31"/>
          <p:cNvSpPr txBox="1"/>
          <p:nvPr/>
        </p:nvSpPr>
        <p:spPr>
          <a:xfrm>
            <a:off x="5981284" y="5184169"/>
            <a:ext cx="2304537" cy="357872"/>
          </a:xfrm>
          <a:prstGeom prst="rect">
            <a:avLst/>
          </a:prstGeom>
          <a:noFill/>
          <a:ln>
            <a:noFill/>
          </a:ln>
        </p:spPr>
        <p:txBody>
          <a:bodyPr spcFirstLastPara="1" wrap="square" lIns="85449" tIns="42726" rIns="85449" bIns="42726" anchor="t" anchorCtr="0">
            <a:noAutofit/>
          </a:bodyPr>
          <a:lstStyle/>
          <a:p>
            <a:pPr algn="ctr"/>
            <a:r>
              <a:rPr lang="es-MX"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Servicio Social </a:t>
            </a:r>
            <a:endParaRPr sz="1600" b="1"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endParaRPr>
          </a:p>
        </p:txBody>
      </p:sp>
      <p:sp>
        <p:nvSpPr>
          <p:cNvPr id="219" name="Google Shape;219;p31"/>
          <p:cNvSpPr/>
          <p:nvPr/>
        </p:nvSpPr>
        <p:spPr>
          <a:xfrm>
            <a:off x="2536739" y="2015405"/>
            <a:ext cx="330743" cy="287032"/>
          </a:xfrm>
          <a:prstGeom prst="mathPlus">
            <a:avLst>
              <a:gd name="adj1" fmla="val 23520"/>
            </a:avLst>
          </a:prstGeom>
          <a:solidFill>
            <a:srgbClr val="114395"/>
          </a:solidFill>
          <a:ln w="25400" cap="flat" cmpd="sng">
            <a:solidFill>
              <a:srgbClr val="114395"/>
            </a:solidFill>
            <a:prstDash val="solid"/>
            <a:round/>
            <a:headEnd type="none" w="sm" len="sm"/>
            <a:tailEnd type="none" w="sm" len="sm"/>
          </a:ln>
        </p:spPr>
        <p:txBody>
          <a:bodyPr spcFirstLastPara="1" wrap="square" lIns="85449" tIns="42726" rIns="85449" bIns="42726" anchor="ctr" anchorCtr="0">
            <a:noAutofit/>
          </a:bodyPr>
          <a:lstStyle/>
          <a:p>
            <a:pPr algn="ctr"/>
            <a:endParaRPr sz="1600" b="1">
              <a:solidFill>
                <a:schemeClr val="tx1">
                  <a:lumMod val="50000"/>
                  <a:lumOff val="50000"/>
                </a:schemeClr>
              </a:solidFill>
              <a:latin typeface="Arial Rounded MT Bold" panose="020F0704030504030204" pitchFamily="34" charset="0"/>
              <a:ea typeface="Calibri"/>
              <a:cs typeface="Arial" panose="020B0604020202020204" pitchFamily="34" charset="0"/>
              <a:sym typeface="Calibri"/>
            </a:endParaRPr>
          </a:p>
        </p:txBody>
      </p:sp>
      <p:sp>
        <p:nvSpPr>
          <p:cNvPr id="220" name="Google Shape;220;p31"/>
          <p:cNvSpPr/>
          <p:nvPr/>
        </p:nvSpPr>
        <p:spPr>
          <a:xfrm>
            <a:off x="2529628" y="2924839"/>
            <a:ext cx="330743" cy="287032"/>
          </a:xfrm>
          <a:prstGeom prst="mathPlus">
            <a:avLst>
              <a:gd name="adj1" fmla="val 23520"/>
            </a:avLst>
          </a:prstGeom>
          <a:solidFill>
            <a:srgbClr val="114395"/>
          </a:solidFill>
          <a:ln w="25400" cap="flat" cmpd="sng">
            <a:solidFill>
              <a:srgbClr val="114395"/>
            </a:solidFill>
            <a:prstDash val="solid"/>
            <a:round/>
            <a:headEnd type="none" w="sm" len="sm"/>
            <a:tailEnd type="none" w="sm" len="sm"/>
          </a:ln>
        </p:spPr>
        <p:txBody>
          <a:bodyPr spcFirstLastPara="1" wrap="square" lIns="85449" tIns="42726" rIns="85449" bIns="42726" anchor="ctr" anchorCtr="0">
            <a:noAutofit/>
          </a:bodyPr>
          <a:lstStyle/>
          <a:p>
            <a:pPr algn="ctr"/>
            <a:endParaRPr sz="1600" b="1">
              <a:solidFill>
                <a:schemeClr val="tx1">
                  <a:lumMod val="50000"/>
                  <a:lumOff val="50000"/>
                </a:schemeClr>
              </a:solidFill>
              <a:latin typeface="Arial Rounded MT Bold" panose="020F0704030504030204" pitchFamily="34" charset="0"/>
              <a:ea typeface="Calibri"/>
              <a:cs typeface="Arial" panose="020B0604020202020204" pitchFamily="34" charset="0"/>
              <a:sym typeface="Calibri"/>
            </a:endParaRPr>
          </a:p>
        </p:txBody>
      </p:sp>
      <p:sp>
        <p:nvSpPr>
          <p:cNvPr id="221" name="Google Shape;221;p31"/>
          <p:cNvSpPr/>
          <p:nvPr/>
        </p:nvSpPr>
        <p:spPr>
          <a:xfrm>
            <a:off x="2576673" y="3740617"/>
            <a:ext cx="330743" cy="287032"/>
          </a:xfrm>
          <a:prstGeom prst="mathPlus">
            <a:avLst>
              <a:gd name="adj1" fmla="val 23520"/>
            </a:avLst>
          </a:prstGeom>
          <a:solidFill>
            <a:srgbClr val="114395"/>
          </a:solidFill>
          <a:ln w="25400" cap="flat" cmpd="sng">
            <a:solidFill>
              <a:srgbClr val="114395"/>
            </a:solidFill>
            <a:prstDash val="solid"/>
            <a:round/>
            <a:headEnd type="none" w="sm" len="sm"/>
            <a:tailEnd type="none" w="sm" len="sm"/>
          </a:ln>
        </p:spPr>
        <p:txBody>
          <a:bodyPr spcFirstLastPara="1" wrap="square" lIns="85449" tIns="42726" rIns="85449" bIns="42726" anchor="ctr" anchorCtr="0">
            <a:noAutofit/>
          </a:bodyPr>
          <a:lstStyle/>
          <a:p>
            <a:pPr algn="ctr"/>
            <a:endParaRPr sz="1600" b="1">
              <a:solidFill>
                <a:schemeClr val="tx1">
                  <a:lumMod val="50000"/>
                  <a:lumOff val="50000"/>
                </a:schemeClr>
              </a:solidFill>
              <a:latin typeface="Arial Rounded MT Bold" panose="020F0704030504030204" pitchFamily="34" charset="0"/>
              <a:ea typeface="Calibri"/>
              <a:cs typeface="Arial" panose="020B0604020202020204" pitchFamily="34" charset="0"/>
              <a:sym typeface="Calibri"/>
            </a:endParaRPr>
          </a:p>
        </p:txBody>
      </p:sp>
      <p:sp>
        <p:nvSpPr>
          <p:cNvPr id="222" name="Google Shape;222;p31"/>
          <p:cNvSpPr/>
          <p:nvPr/>
        </p:nvSpPr>
        <p:spPr>
          <a:xfrm>
            <a:off x="2575947" y="4413057"/>
            <a:ext cx="330743" cy="287032"/>
          </a:xfrm>
          <a:prstGeom prst="mathPlus">
            <a:avLst>
              <a:gd name="adj1" fmla="val 23520"/>
            </a:avLst>
          </a:prstGeom>
          <a:solidFill>
            <a:srgbClr val="114395"/>
          </a:solidFill>
          <a:ln w="25400" cap="flat" cmpd="sng">
            <a:solidFill>
              <a:srgbClr val="114395"/>
            </a:solidFill>
            <a:prstDash val="solid"/>
            <a:round/>
            <a:headEnd type="none" w="sm" len="sm"/>
            <a:tailEnd type="none" w="sm" len="sm"/>
          </a:ln>
        </p:spPr>
        <p:txBody>
          <a:bodyPr spcFirstLastPara="1" wrap="square" lIns="85449" tIns="42726" rIns="85449" bIns="42726" anchor="ctr" anchorCtr="0">
            <a:noAutofit/>
          </a:bodyPr>
          <a:lstStyle/>
          <a:p>
            <a:pPr algn="ctr"/>
            <a:endParaRPr sz="1600" b="1">
              <a:solidFill>
                <a:schemeClr val="tx1">
                  <a:lumMod val="50000"/>
                  <a:lumOff val="50000"/>
                </a:schemeClr>
              </a:solidFill>
              <a:latin typeface="Arial Rounded MT Bold" panose="020F0704030504030204" pitchFamily="34" charset="0"/>
              <a:ea typeface="Calibri"/>
              <a:cs typeface="Arial" panose="020B0604020202020204" pitchFamily="34" charset="0"/>
              <a:sym typeface="Calibri"/>
            </a:endParaRPr>
          </a:p>
        </p:txBody>
      </p:sp>
      <p:sp>
        <p:nvSpPr>
          <p:cNvPr id="224" name="Google Shape;224;p31"/>
          <p:cNvSpPr/>
          <p:nvPr/>
        </p:nvSpPr>
        <p:spPr>
          <a:xfrm>
            <a:off x="2542007" y="1300235"/>
            <a:ext cx="330743" cy="287032"/>
          </a:xfrm>
          <a:prstGeom prst="mathPlus">
            <a:avLst>
              <a:gd name="adj1" fmla="val 23520"/>
            </a:avLst>
          </a:prstGeom>
          <a:solidFill>
            <a:srgbClr val="114395"/>
          </a:solidFill>
          <a:ln w="25400" cap="flat" cmpd="sng">
            <a:solidFill>
              <a:srgbClr val="114395"/>
            </a:solidFill>
            <a:prstDash val="solid"/>
            <a:round/>
            <a:headEnd type="none" w="sm" len="sm"/>
            <a:tailEnd type="none" w="sm" len="sm"/>
          </a:ln>
        </p:spPr>
        <p:txBody>
          <a:bodyPr spcFirstLastPara="1" wrap="square" lIns="85449" tIns="42726" rIns="85449" bIns="42726" anchor="ctr" anchorCtr="0">
            <a:noAutofit/>
          </a:bodyPr>
          <a:lstStyle/>
          <a:p>
            <a:pPr algn="ctr"/>
            <a:endParaRPr sz="1600" b="1">
              <a:solidFill>
                <a:schemeClr val="tx1">
                  <a:lumMod val="50000"/>
                  <a:lumOff val="50000"/>
                </a:schemeClr>
              </a:solidFill>
              <a:latin typeface="Arial" panose="020B0604020202020204" pitchFamily="34" charset="0"/>
              <a:ea typeface="Calibri"/>
              <a:cs typeface="Arial" panose="020B0604020202020204" pitchFamily="34" charset="0"/>
              <a:sym typeface="Calibri"/>
            </a:endParaRPr>
          </a:p>
        </p:txBody>
      </p:sp>
      <p:sp>
        <p:nvSpPr>
          <p:cNvPr id="30" name="Google Shape;222;p31"/>
          <p:cNvSpPr/>
          <p:nvPr/>
        </p:nvSpPr>
        <p:spPr>
          <a:xfrm>
            <a:off x="2589993" y="5184169"/>
            <a:ext cx="330743" cy="287032"/>
          </a:xfrm>
          <a:prstGeom prst="mathPlus">
            <a:avLst>
              <a:gd name="adj1" fmla="val 23520"/>
            </a:avLst>
          </a:prstGeom>
          <a:solidFill>
            <a:srgbClr val="114395"/>
          </a:solidFill>
          <a:ln w="25400" cap="flat" cmpd="sng">
            <a:solidFill>
              <a:srgbClr val="114395"/>
            </a:solidFill>
            <a:prstDash val="solid"/>
            <a:round/>
            <a:headEnd type="none" w="sm" len="sm"/>
            <a:tailEnd type="none" w="sm" len="sm"/>
          </a:ln>
        </p:spPr>
        <p:txBody>
          <a:bodyPr spcFirstLastPara="1" wrap="square" lIns="85449" tIns="42726" rIns="85449" bIns="42726" anchor="ctr" anchorCtr="0">
            <a:noAutofit/>
          </a:bodyPr>
          <a:lstStyle/>
          <a:p>
            <a:pPr algn="ctr"/>
            <a:endParaRPr sz="1600" b="1">
              <a:solidFill>
                <a:schemeClr val="tx1">
                  <a:lumMod val="50000"/>
                  <a:lumOff val="50000"/>
                </a:schemeClr>
              </a:solidFill>
              <a:latin typeface="Arial Rounded MT Bold" panose="020F0704030504030204" pitchFamily="34" charset="0"/>
              <a:ea typeface="Calibri"/>
              <a:cs typeface="Arial" panose="020B0604020202020204" pitchFamily="34" charset="0"/>
              <a:sym typeface="Calibri"/>
            </a:endParaRPr>
          </a:p>
        </p:txBody>
      </p:sp>
      <p:cxnSp>
        <p:nvCxnSpPr>
          <p:cNvPr id="3" name="Conector recto 2"/>
          <p:cNvCxnSpPr/>
          <p:nvPr/>
        </p:nvCxnSpPr>
        <p:spPr>
          <a:xfrm>
            <a:off x="5428345" y="5787291"/>
            <a:ext cx="2462181"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35" name="34 Grupo"/>
          <p:cNvGrpSpPr/>
          <p:nvPr/>
        </p:nvGrpSpPr>
        <p:grpSpPr>
          <a:xfrm>
            <a:off x="0" y="48599"/>
            <a:ext cx="12192000" cy="6809401"/>
            <a:chOff x="0" y="48599"/>
            <a:chExt cx="12192000" cy="6809401"/>
          </a:xfrm>
        </p:grpSpPr>
        <p:sp>
          <p:nvSpPr>
            <p:cNvPr id="36"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800" b="1" i="0" u="none" strike="noStrike" cap="none" dirty="0" smtClean="0">
                  <a:solidFill>
                    <a:schemeClr val="lt1"/>
                  </a:solidFill>
                  <a:latin typeface="Avenir"/>
                  <a:ea typeface="Avenir"/>
                  <a:cs typeface="Avenir"/>
                  <a:sym typeface="Avenir"/>
                </a:rPr>
                <a:t>PLAN DE ESTUDIOS</a:t>
              </a:r>
              <a:endParaRPr sz="2800" b="1" i="0" u="none" strike="noStrike" cap="none" dirty="0">
                <a:solidFill>
                  <a:schemeClr val="lt1"/>
                </a:solidFill>
                <a:latin typeface="Avenir"/>
                <a:ea typeface="Avenir"/>
                <a:cs typeface="Avenir"/>
                <a:sym typeface="Avenir"/>
              </a:endParaRPr>
            </a:p>
          </p:txBody>
        </p:sp>
        <p:sp>
          <p:nvSpPr>
            <p:cNvPr id="37"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38" name="Google Shape;110;p2"/>
            <p:cNvPicPr preferRelativeResize="0"/>
            <p:nvPr/>
          </p:nvPicPr>
          <p:blipFill rotWithShape="1">
            <a:blip r:embed="rId3">
              <a:alphaModFix/>
            </a:blip>
            <a:srcRect/>
            <a:stretch/>
          </p:blipFill>
          <p:spPr>
            <a:xfrm>
              <a:off x="409404" y="334212"/>
              <a:ext cx="921218" cy="528614"/>
            </a:xfrm>
            <a:prstGeom prst="rect">
              <a:avLst/>
            </a:prstGeom>
            <a:noFill/>
            <a:ln>
              <a:noFill/>
            </a:ln>
          </p:spPr>
        </p:pic>
        <p:sp>
          <p:nvSpPr>
            <p:cNvPr id="39"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42"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 name="Google Shape;115;p2"/>
            <p:cNvPicPr preferRelativeResize="0"/>
            <p:nvPr/>
          </p:nvPicPr>
          <p:blipFill rotWithShape="1">
            <a:blip r:embed="rId4">
              <a:alphaModFix/>
            </a:blip>
            <a:srcRect/>
            <a:stretch/>
          </p:blipFill>
          <p:spPr>
            <a:xfrm>
              <a:off x="361062" y="6280856"/>
              <a:ext cx="1407816" cy="466668"/>
            </a:xfrm>
            <a:prstGeom prst="rect">
              <a:avLst/>
            </a:prstGeom>
            <a:noFill/>
            <a:ln>
              <a:noFill/>
            </a:ln>
          </p:spPr>
        </p:pic>
        <p:sp>
          <p:nvSpPr>
            <p:cNvPr id="44"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45" name="Google Shape;117;p2"/>
            <p:cNvPicPr preferRelativeResize="0"/>
            <p:nvPr/>
          </p:nvPicPr>
          <p:blipFill rotWithShape="1">
            <a:blip r:embed="rId5">
              <a:alphaModFix/>
            </a:blip>
            <a:srcRect l="15814"/>
            <a:stretch/>
          </p:blipFill>
          <p:spPr>
            <a:xfrm>
              <a:off x="1759480" y="6327587"/>
              <a:ext cx="1271993" cy="371486"/>
            </a:xfrm>
            <a:prstGeom prst="rect">
              <a:avLst/>
            </a:prstGeom>
            <a:noFill/>
            <a:ln>
              <a:noFill/>
            </a:ln>
          </p:spPr>
        </p:pic>
        <p:sp>
          <p:nvSpPr>
            <p:cNvPr id="46"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162353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7" name="Google Shape;96;p2"/>
          <p:cNvSpPr/>
          <p:nvPr/>
        </p:nvSpPr>
        <p:spPr>
          <a:xfrm>
            <a:off x="10938272" y="6490302"/>
            <a:ext cx="1253728" cy="367698"/>
          </a:xfrm>
          <a:prstGeom prst="rect">
            <a:avLst/>
          </a:prstGeom>
          <a:solidFill>
            <a:srgbClr val="D696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97;p2"/>
          <p:cNvSpPr/>
          <p:nvPr/>
        </p:nvSpPr>
        <p:spPr>
          <a:xfrm>
            <a:off x="7209182" y="6490302"/>
            <a:ext cx="3896140" cy="367698"/>
          </a:xfrm>
          <a:prstGeom prst="rect">
            <a:avLst/>
          </a:prstGeom>
          <a:solidFill>
            <a:srgbClr val="B800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 name="Google Shape;98;p2"/>
          <p:cNvPicPr preferRelativeResize="0"/>
          <p:nvPr/>
        </p:nvPicPr>
        <p:blipFill rotWithShape="1">
          <a:blip r:embed="rId3">
            <a:alphaModFix/>
          </a:blip>
          <a:srcRect/>
          <a:stretch/>
        </p:blipFill>
        <p:spPr>
          <a:xfrm>
            <a:off x="9488554" y="367698"/>
            <a:ext cx="2438401" cy="598905"/>
          </a:xfrm>
          <a:prstGeom prst="rect">
            <a:avLst/>
          </a:prstGeom>
          <a:noFill/>
          <a:ln>
            <a:noFill/>
          </a:ln>
        </p:spPr>
      </p:pic>
      <p:sp>
        <p:nvSpPr>
          <p:cNvPr id="10" name="Google Shape;99;p2"/>
          <p:cNvSpPr/>
          <p:nvPr/>
        </p:nvSpPr>
        <p:spPr>
          <a:xfrm>
            <a:off x="7209182" y="6127716"/>
            <a:ext cx="4982818" cy="362586"/>
          </a:xfrm>
          <a:prstGeom prst="rect">
            <a:avLst/>
          </a:prstGeom>
          <a:solidFill>
            <a:srgbClr val="005D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 name="Google Shape;105;p2"/>
          <p:cNvPicPr preferRelativeResize="0"/>
          <p:nvPr/>
        </p:nvPicPr>
        <p:blipFill rotWithShape="1">
          <a:blip r:embed="rId4">
            <a:alphaModFix/>
          </a:blip>
          <a:srcRect/>
          <a:stretch/>
        </p:blipFill>
        <p:spPr>
          <a:xfrm>
            <a:off x="8472264" y="152873"/>
            <a:ext cx="716906" cy="813730"/>
          </a:xfrm>
          <a:prstGeom prst="rect">
            <a:avLst/>
          </a:prstGeom>
          <a:noFill/>
          <a:ln>
            <a:noFill/>
          </a:ln>
        </p:spPr>
      </p:pic>
      <p:pic>
        <p:nvPicPr>
          <p:cNvPr id="1028" name="Picture 4" descr="http://www.cucea.udg.mx/sites/default/files/licenciaturas/2018-a_gestionyeconomiaambiental-01.jpg"/>
          <p:cNvPicPr>
            <a:picLocks noChangeAspect="1" noChangeArrowheads="1"/>
          </p:cNvPicPr>
          <p:nvPr/>
        </p:nvPicPr>
        <p:blipFill rotWithShape="1">
          <a:blip r:embed="rId5">
            <a:extLst>
              <a:ext uri="{28A0092B-C50C-407E-A947-70E740481C1C}">
                <a14:useLocalDpi xmlns:a14="http://schemas.microsoft.com/office/drawing/2010/main" val="0"/>
              </a:ext>
            </a:extLst>
          </a:blip>
          <a:srcRect t="18506" b="15251"/>
          <a:stretch/>
        </p:blipFill>
        <p:spPr bwMode="auto">
          <a:xfrm>
            <a:off x="2246228" y="2"/>
            <a:ext cx="7788421" cy="667415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14 Grupo"/>
          <p:cNvGrpSpPr/>
          <p:nvPr/>
        </p:nvGrpSpPr>
        <p:grpSpPr>
          <a:xfrm>
            <a:off x="0" y="48599"/>
            <a:ext cx="12192000" cy="6809401"/>
            <a:chOff x="0" y="48599"/>
            <a:chExt cx="12192000" cy="6809401"/>
          </a:xfrm>
        </p:grpSpPr>
        <p:sp>
          <p:nvSpPr>
            <p:cNvPr id="16" name="Google Shape;108;p2"/>
            <p:cNvSpPr/>
            <p:nvPr/>
          </p:nvSpPr>
          <p:spPr>
            <a:xfrm>
              <a:off x="118355" y="1085113"/>
              <a:ext cx="2250168" cy="2251963"/>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000" b="1" i="0" u="none" strike="noStrike" cap="none" dirty="0" smtClean="0">
                  <a:solidFill>
                    <a:schemeClr val="lt1"/>
                  </a:solidFill>
                  <a:latin typeface="Avenir"/>
                  <a:ea typeface="Avenir"/>
                  <a:cs typeface="Avenir"/>
                  <a:sym typeface="Avenir"/>
                </a:rPr>
                <a:t>TRAYECTORIA SUGERIDA</a:t>
              </a:r>
              <a:endParaRPr sz="2000" b="1" i="0" u="none" strike="noStrike" cap="none" dirty="0">
                <a:solidFill>
                  <a:schemeClr val="lt1"/>
                </a:solidFill>
                <a:latin typeface="Avenir"/>
                <a:ea typeface="Avenir"/>
                <a:cs typeface="Avenir"/>
                <a:sym typeface="Avenir"/>
              </a:endParaRPr>
            </a:p>
          </p:txBody>
        </p:sp>
        <p:sp>
          <p:nvSpPr>
            <p:cNvPr id="17" name="Google Shape;109;p2"/>
            <p:cNvSpPr/>
            <p:nvPr/>
          </p:nvSpPr>
          <p:spPr>
            <a:xfrm>
              <a:off x="1593552" y="367698"/>
              <a:ext cx="52440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4000" b="1" i="0" u="none" strike="noStrike" cap="none">
                <a:solidFill>
                  <a:schemeClr val="lt1"/>
                </a:solidFill>
                <a:latin typeface="Corbel"/>
                <a:ea typeface="Corbel"/>
                <a:cs typeface="Corbel"/>
                <a:sym typeface="Corbel"/>
              </a:endParaRPr>
            </a:p>
          </p:txBody>
        </p:sp>
        <p:pic>
          <p:nvPicPr>
            <p:cNvPr id="18" name="Google Shape;110;p2"/>
            <p:cNvPicPr preferRelativeResize="0"/>
            <p:nvPr/>
          </p:nvPicPr>
          <p:blipFill rotWithShape="1">
            <a:blip r:embed="rId6">
              <a:alphaModFix/>
            </a:blip>
            <a:srcRect/>
            <a:stretch/>
          </p:blipFill>
          <p:spPr>
            <a:xfrm>
              <a:off x="409404" y="334212"/>
              <a:ext cx="921218" cy="528614"/>
            </a:xfrm>
            <a:prstGeom prst="rect">
              <a:avLst/>
            </a:prstGeom>
            <a:noFill/>
            <a:ln>
              <a:noFill/>
            </a:ln>
          </p:spPr>
        </p:pic>
        <p:sp>
          <p:nvSpPr>
            <p:cNvPr id="19"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2"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 name="Google Shape;115;p2"/>
            <p:cNvPicPr preferRelativeResize="0"/>
            <p:nvPr/>
          </p:nvPicPr>
          <p:blipFill rotWithShape="1">
            <a:blip r:embed="rId7">
              <a:alphaModFix/>
            </a:blip>
            <a:srcRect/>
            <a:stretch/>
          </p:blipFill>
          <p:spPr>
            <a:xfrm>
              <a:off x="361062" y="6280856"/>
              <a:ext cx="1407816" cy="466668"/>
            </a:xfrm>
            <a:prstGeom prst="rect">
              <a:avLst/>
            </a:prstGeom>
            <a:noFill/>
            <a:ln>
              <a:noFill/>
            </a:ln>
          </p:spPr>
        </p:pic>
        <p:sp>
          <p:nvSpPr>
            <p:cNvPr id="24"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5" name="Google Shape;117;p2"/>
            <p:cNvPicPr preferRelativeResize="0"/>
            <p:nvPr/>
          </p:nvPicPr>
          <p:blipFill rotWithShape="1">
            <a:blip r:embed="rId8">
              <a:alphaModFix/>
            </a:blip>
            <a:srcRect l="15814"/>
            <a:stretch/>
          </p:blipFill>
          <p:spPr>
            <a:xfrm>
              <a:off x="1759480" y="6327587"/>
              <a:ext cx="1271993" cy="371486"/>
            </a:xfrm>
            <a:prstGeom prst="rect">
              <a:avLst/>
            </a:prstGeom>
            <a:noFill/>
            <a:ln>
              <a:noFill/>
            </a:ln>
          </p:spPr>
        </p:pic>
        <p:sp>
          <p:nvSpPr>
            <p:cNvPr id="26"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166660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33"/>
          <p:cNvSpPr txBox="1">
            <a:spLocks noGrp="1"/>
          </p:cNvSpPr>
          <p:nvPr>
            <p:ph type="body" idx="1"/>
          </p:nvPr>
        </p:nvSpPr>
        <p:spPr>
          <a:xfrm>
            <a:off x="1713038" y="2138951"/>
            <a:ext cx="7987553" cy="3482717"/>
          </a:xfrm>
          <a:prstGeom prst="rect">
            <a:avLst/>
          </a:prstGeom>
          <a:noFill/>
          <a:ln>
            <a:noFill/>
          </a:ln>
        </p:spPr>
        <p:txBody>
          <a:bodyPr spcFirstLastPara="1" wrap="square" lIns="89880" tIns="44930" rIns="89880" bIns="44930" anchor="t" anchorCtr="0">
            <a:noAutofit/>
          </a:bodyPr>
          <a:lstStyle/>
          <a:p>
            <a:pPr marL="337097" indent="-337097" algn="just">
              <a:spcBef>
                <a:spcPts val="0"/>
              </a:spcBef>
              <a:buClr>
                <a:schemeClr val="bg1">
                  <a:lumMod val="65000"/>
                </a:schemeClr>
              </a:buClr>
              <a:buSzPct val="50000"/>
            </a:pPr>
            <a:r>
              <a:rPr lang="es-MX" sz="20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Comprendido de </a:t>
            </a:r>
            <a:r>
              <a:rPr lang="es-MX" sz="2000" dirty="0">
                <a:solidFill>
                  <a:srgbClr val="114395"/>
                </a:solidFill>
                <a:latin typeface="Arial Rounded MT Bold" panose="020F0704030504030204" pitchFamily="34" charset="0"/>
                <a:ea typeface="Ebrima" panose="02000000000000000000" pitchFamily="2" charset="0"/>
                <a:cs typeface="Arial" panose="020B0604020202020204" pitchFamily="34" charset="0"/>
                <a:sym typeface="Garamond"/>
              </a:rPr>
              <a:t>tres orientaciones </a:t>
            </a:r>
            <a:r>
              <a:rPr lang="es-MX" sz="20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diferentes, las cuales a su vez están compuestos por </a:t>
            </a:r>
            <a:r>
              <a:rPr lang="es-MX" sz="2000" dirty="0">
                <a:solidFill>
                  <a:srgbClr val="114395"/>
                </a:solidFill>
                <a:latin typeface="Arial Rounded MT Bold" panose="020F0704030504030204" pitchFamily="34" charset="0"/>
                <a:ea typeface="Ebrima" panose="02000000000000000000" pitchFamily="2" charset="0"/>
                <a:cs typeface="Arial" panose="020B0604020202020204" pitchFamily="34" charset="0"/>
                <a:sym typeface="Garamond"/>
              </a:rPr>
              <a:t>tres asignaturas</a:t>
            </a:r>
            <a:r>
              <a:rPr lang="es-MX" sz="20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a:t>
            </a:r>
            <a:endParaRPr sz="20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337097" algn="just">
              <a:spcBef>
                <a:spcPts val="424"/>
              </a:spcBef>
              <a:buClr>
                <a:schemeClr val="bg1">
                  <a:lumMod val="65000"/>
                </a:schemeClr>
              </a:buClr>
              <a:buSzPct val="50000"/>
            </a:pPr>
            <a:r>
              <a:rPr lang="es-MX" sz="20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Es necesario acreditar mínimo 3 materias de este bloque para completar los créditos.</a:t>
            </a:r>
            <a:endParaRPr sz="20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337097" indent="-337097" algn="just">
              <a:spcBef>
                <a:spcPts val="424"/>
              </a:spcBef>
              <a:buClr>
                <a:schemeClr val="bg1">
                  <a:lumMod val="65000"/>
                </a:schemeClr>
              </a:buClr>
              <a:buSzPct val="50000"/>
            </a:pPr>
            <a:r>
              <a:rPr lang="es-MX" sz="20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sym typeface="Garamond"/>
              </a:rPr>
              <a:t>Al tomar un orientación completa, se te otorgará un diploma reconociendo tu orientación o salida terminal.</a:t>
            </a:r>
            <a:endParaRPr sz="2000" dirty="0">
              <a:solidFill>
                <a:schemeClr val="tx1">
                  <a:lumMod val="50000"/>
                  <a:lumOff val="50000"/>
                </a:schemeClr>
              </a:solidFill>
              <a:latin typeface="Arial Rounded MT Bold" panose="020F0704030504030204" pitchFamily="34" charset="0"/>
              <a:ea typeface="Ebrima" panose="02000000000000000000" pitchFamily="2" charset="0"/>
              <a:cs typeface="Arial" panose="020B0604020202020204" pitchFamily="34" charset="0"/>
            </a:endParaRPr>
          </a:p>
          <a:p>
            <a:pPr marL="0" indent="0">
              <a:spcBef>
                <a:spcPts val="424"/>
              </a:spcBef>
              <a:buSzPts val="2400"/>
              <a:buNone/>
            </a:pPr>
            <a:endParaRPr dirty="0">
              <a:solidFill>
                <a:srgbClr val="4F6128"/>
              </a:solidFill>
              <a:latin typeface="Arial Rounded MT Bold" panose="020F0704030504030204" pitchFamily="34" charset="0"/>
              <a:ea typeface="Garamond"/>
              <a:cs typeface="Arial" panose="020B0604020202020204" pitchFamily="34" charset="0"/>
              <a:sym typeface="Garamond"/>
            </a:endParaRPr>
          </a:p>
        </p:txBody>
      </p:sp>
      <p:grpSp>
        <p:nvGrpSpPr>
          <p:cNvPr id="16" name="15 Grupo"/>
          <p:cNvGrpSpPr/>
          <p:nvPr/>
        </p:nvGrpSpPr>
        <p:grpSpPr>
          <a:xfrm>
            <a:off x="0" y="48599"/>
            <a:ext cx="12192000" cy="6809401"/>
            <a:chOff x="0" y="48599"/>
            <a:chExt cx="12192000" cy="6809401"/>
          </a:xfrm>
        </p:grpSpPr>
        <p:sp>
          <p:nvSpPr>
            <p:cNvPr id="17" name="Google Shape;108;p2"/>
            <p:cNvSpPr/>
            <p:nvPr/>
          </p:nvSpPr>
          <p:spPr>
            <a:xfrm>
              <a:off x="1593552" y="174021"/>
              <a:ext cx="5222459" cy="783332"/>
            </a:xfrm>
            <a:prstGeom prst="rect">
              <a:avLst/>
            </a:prstGeom>
            <a:solidFill>
              <a:srgbClr val="9A11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MX" sz="2400" b="1" i="0" u="none" strike="noStrike" cap="none" dirty="0" smtClean="0">
                  <a:solidFill>
                    <a:schemeClr val="lt1"/>
                  </a:solidFill>
                  <a:latin typeface="Avenir"/>
                  <a:ea typeface="Avenir"/>
                  <a:cs typeface="Avenir"/>
                  <a:sym typeface="Avenir"/>
                </a:rPr>
                <a:t>BLOQUE DE FORMACIÓN: ESPECIALIZANTE SELECTIVO</a:t>
              </a:r>
              <a:endParaRPr sz="2400" b="1" i="0" u="none" strike="noStrike" cap="none" dirty="0">
                <a:solidFill>
                  <a:schemeClr val="lt1"/>
                </a:solidFill>
                <a:latin typeface="Avenir"/>
                <a:ea typeface="Avenir"/>
                <a:cs typeface="Avenir"/>
                <a:sym typeface="Avenir"/>
              </a:endParaRPr>
            </a:p>
          </p:txBody>
        </p:sp>
        <p:sp>
          <p:nvSpPr>
            <p:cNvPr id="18" name="Google Shape;109;p2"/>
            <p:cNvSpPr/>
            <p:nvPr/>
          </p:nvSpPr>
          <p:spPr>
            <a:xfrm>
              <a:off x="1593552" y="367698"/>
              <a:ext cx="5244081"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Corbel"/>
                <a:ea typeface="Corbel"/>
                <a:cs typeface="Corbel"/>
                <a:sym typeface="Corbel"/>
              </a:endParaRPr>
            </a:p>
          </p:txBody>
        </p:sp>
        <p:pic>
          <p:nvPicPr>
            <p:cNvPr id="19" name="Google Shape;110;p2"/>
            <p:cNvPicPr preferRelativeResize="0"/>
            <p:nvPr/>
          </p:nvPicPr>
          <p:blipFill rotWithShape="1">
            <a:blip r:embed="rId3">
              <a:alphaModFix/>
            </a:blip>
            <a:srcRect/>
            <a:stretch/>
          </p:blipFill>
          <p:spPr>
            <a:xfrm>
              <a:off x="409404" y="334212"/>
              <a:ext cx="921218" cy="528614"/>
            </a:xfrm>
            <a:prstGeom prst="rect">
              <a:avLst/>
            </a:prstGeom>
            <a:noFill/>
            <a:ln>
              <a:noFill/>
            </a:ln>
          </p:spPr>
        </p:pic>
        <p:sp>
          <p:nvSpPr>
            <p:cNvPr id="20" name="Google Shape;111;p2"/>
            <p:cNvSpPr/>
            <p:nvPr/>
          </p:nvSpPr>
          <p:spPr>
            <a:xfrm>
              <a:off x="118355" y="48599"/>
              <a:ext cx="1475197" cy="1025093"/>
            </a:xfrm>
            <a:prstGeom prst="rect">
              <a:avLst/>
            </a:prstGeom>
            <a:noFill/>
            <a:ln w="19050" cap="flat" cmpd="sng">
              <a:solidFill>
                <a:srgbClr val="9A11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112;p2"/>
            <p:cNvSpPr/>
            <p:nvPr/>
          </p:nvSpPr>
          <p:spPr>
            <a:xfrm>
              <a:off x="10938272" y="6490302"/>
              <a:ext cx="1253728" cy="36769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113;p2"/>
            <p:cNvSpPr/>
            <p:nvPr/>
          </p:nvSpPr>
          <p:spPr>
            <a:xfrm>
              <a:off x="7209182" y="6127716"/>
              <a:ext cx="4982818" cy="36258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sp>
          <p:nvSpPr>
            <p:cNvPr id="23" name="Google Shape;114;p2"/>
            <p:cNvSpPr/>
            <p:nvPr/>
          </p:nvSpPr>
          <p:spPr>
            <a:xfrm>
              <a:off x="0" y="6127716"/>
              <a:ext cx="10609229" cy="730284"/>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 name="Google Shape;115;p2"/>
            <p:cNvPicPr preferRelativeResize="0"/>
            <p:nvPr/>
          </p:nvPicPr>
          <p:blipFill rotWithShape="1">
            <a:blip r:embed="rId4">
              <a:alphaModFix/>
            </a:blip>
            <a:srcRect/>
            <a:stretch/>
          </p:blipFill>
          <p:spPr>
            <a:xfrm>
              <a:off x="361062" y="6280856"/>
              <a:ext cx="1407816" cy="466668"/>
            </a:xfrm>
            <a:prstGeom prst="rect">
              <a:avLst/>
            </a:prstGeom>
            <a:noFill/>
            <a:ln>
              <a:noFill/>
            </a:ln>
          </p:spPr>
        </p:pic>
        <p:sp>
          <p:nvSpPr>
            <p:cNvPr id="25" name="Google Shape;116;p2"/>
            <p:cNvSpPr/>
            <p:nvPr/>
          </p:nvSpPr>
          <p:spPr>
            <a:xfrm>
              <a:off x="7209182" y="6127716"/>
              <a:ext cx="4982818" cy="39974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venir"/>
                <a:ea typeface="Avenir"/>
                <a:cs typeface="Avenir"/>
                <a:sym typeface="Avenir"/>
              </a:endParaRPr>
            </a:p>
          </p:txBody>
        </p:sp>
        <p:pic>
          <p:nvPicPr>
            <p:cNvPr id="26" name="Google Shape;117;p2"/>
            <p:cNvPicPr preferRelativeResize="0"/>
            <p:nvPr/>
          </p:nvPicPr>
          <p:blipFill rotWithShape="1">
            <a:blip r:embed="rId5">
              <a:alphaModFix/>
            </a:blip>
            <a:srcRect l="15814"/>
            <a:stretch/>
          </p:blipFill>
          <p:spPr>
            <a:xfrm>
              <a:off x="1759480" y="6327587"/>
              <a:ext cx="1271993" cy="371486"/>
            </a:xfrm>
            <a:prstGeom prst="rect">
              <a:avLst/>
            </a:prstGeom>
            <a:noFill/>
            <a:ln>
              <a:noFill/>
            </a:ln>
          </p:spPr>
        </p:pic>
        <p:sp>
          <p:nvSpPr>
            <p:cNvPr id="27" name="Google Shape;118;p2"/>
            <p:cNvSpPr/>
            <p:nvPr/>
          </p:nvSpPr>
          <p:spPr>
            <a:xfrm>
              <a:off x="8616280" y="6361528"/>
              <a:ext cx="2460654" cy="496472"/>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119;p2"/>
            <p:cNvSpPr/>
            <p:nvPr/>
          </p:nvSpPr>
          <p:spPr>
            <a:xfrm>
              <a:off x="10900754" y="6247601"/>
              <a:ext cx="670678" cy="496472"/>
            </a:xfrm>
            <a:prstGeom prst="rect">
              <a:avLst/>
            </a:prstGeom>
            <a:solidFill>
              <a:srgbClr val="FF7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876258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TotalTime>
  <Words>2069</Words>
  <Application>Microsoft Office PowerPoint</Application>
  <PresentationFormat>Personalizado</PresentationFormat>
  <Paragraphs>432</Paragraphs>
  <Slides>36</Slides>
  <Notes>20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Bloque: Optativo Abierto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Horario </vt:lpstr>
      <vt:lpstr>Presentación de PowerPoint</vt:lpstr>
      <vt:lpstr>Presentación de PowerPoint</vt:lpstr>
      <vt:lpstr>Presentación de PowerPoint</vt:lpstr>
      <vt:lpst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Universidad de Guadalajara</cp:lastModifiedBy>
  <cp:revision>67</cp:revision>
  <dcterms:created xsi:type="dcterms:W3CDTF">2020-08-27T14:29:42Z</dcterms:created>
  <dcterms:modified xsi:type="dcterms:W3CDTF">2021-02-20T16:59:52Z</dcterms:modified>
</cp:coreProperties>
</file>