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89" r:id="rId14"/>
    <p:sldId id="270" r:id="rId15"/>
    <p:sldId id="271" r:id="rId16"/>
    <p:sldId id="272" r:id="rId17"/>
    <p:sldId id="273" r:id="rId18"/>
    <p:sldId id="303" r:id="rId19"/>
    <p:sldId id="274" r:id="rId20"/>
    <p:sldId id="307" r:id="rId21"/>
    <p:sldId id="308" r:id="rId22"/>
    <p:sldId id="290" r:id="rId23"/>
    <p:sldId id="275" r:id="rId24"/>
    <p:sldId id="276" r:id="rId25"/>
    <p:sldId id="317" r:id="rId26"/>
    <p:sldId id="302" r:id="rId27"/>
    <p:sldId id="283" r:id="rId28"/>
    <p:sldId id="326" r:id="rId29"/>
    <p:sldId id="327" r:id="rId30"/>
    <p:sldId id="284" r:id="rId31"/>
    <p:sldId id="285" r:id="rId32"/>
    <p:sldId id="323" r:id="rId33"/>
    <p:sldId id="324" r:id="rId34"/>
    <p:sldId id="286" r:id="rId35"/>
    <p:sldId id="301" r:id="rId36"/>
    <p:sldId id="287" r:id="rId37"/>
    <p:sldId id="288" r:id="rId38"/>
  </p:sldIdLst>
  <p:sldSz cx="9144000" cy="6858000" type="screen4x3"/>
  <p:notesSz cx="68580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8AA"/>
    <a:srgbClr val="F8F8F8"/>
    <a:srgbClr val="1E59A8"/>
    <a:srgbClr val="365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94660"/>
  </p:normalViewPr>
  <p:slideViewPr>
    <p:cSldViewPr snapToGrid="0" snapToObjects="1">
      <p:cViewPr varScale="1">
        <p:scale>
          <a:sx n="110" d="100"/>
          <a:sy n="110" d="100"/>
        </p:scale>
        <p:origin x="15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890DAFB-23B5-4E29-B3B2-610FF596E633}" type="datetimeFigureOut">
              <a:rPr lang="es-MX" smtClean="0"/>
              <a:t>13/01/2016</a:t>
            </a:fld>
            <a:endParaRPr lang="es-MX"/>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A4D78EA-FD34-44D9-BAD5-4D5755B0E82B}" type="slidenum">
              <a:rPr lang="es-MX" smtClean="0"/>
              <a:t>‹Nº›</a:t>
            </a:fld>
            <a:endParaRPr lang="es-MX"/>
          </a:p>
        </p:txBody>
      </p:sp>
    </p:spTree>
    <p:extLst>
      <p:ext uri="{BB962C8B-B14F-4D97-AF65-F5344CB8AC3E}">
        <p14:creationId xmlns:p14="http://schemas.microsoft.com/office/powerpoint/2010/main" val="655781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C1E6EFD-44D2-4D33-B332-CF28F26F0F61}" type="datetimeFigureOut">
              <a:rPr lang="es-MX" smtClean="0"/>
              <a:pPr/>
              <a:t>13/01/2016</a:t>
            </a:fld>
            <a:endParaRPr lang="es-MX"/>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3C58FD-CBB3-4D3D-9EF5-26D28376174F}" type="slidenum">
              <a:rPr lang="es-MX" smtClean="0"/>
              <a:pPr/>
              <a:t>‹Nº›</a:t>
            </a:fld>
            <a:endParaRPr lang="es-MX"/>
          </a:p>
        </p:txBody>
      </p:sp>
    </p:spTree>
    <p:extLst>
      <p:ext uri="{BB962C8B-B14F-4D97-AF65-F5344CB8AC3E}">
        <p14:creationId xmlns:p14="http://schemas.microsoft.com/office/powerpoint/2010/main" val="284769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1A405CF-C5C9-4C43-9261-0388C85B20A6}" type="slidenum">
              <a:rPr lang="es-MX" smtClean="0"/>
              <a:pPr/>
              <a:t>2</a:t>
            </a:fld>
            <a:endParaRPr lang="es-MX"/>
          </a:p>
        </p:txBody>
      </p:sp>
    </p:spTree>
    <p:extLst>
      <p:ext uri="{BB962C8B-B14F-4D97-AF65-F5344CB8AC3E}">
        <p14:creationId xmlns:p14="http://schemas.microsoft.com/office/powerpoint/2010/main" val="29691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93C58FD-CBB3-4D3D-9EF5-26D28376174F}" type="slidenum">
              <a:rPr lang="es-MX" smtClean="0"/>
              <a:pPr/>
              <a:t>15</a:t>
            </a:fld>
            <a:endParaRPr lang="es-MX"/>
          </a:p>
        </p:txBody>
      </p:sp>
    </p:spTree>
    <p:extLst>
      <p:ext uri="{BB962C8B-B14F-4D97-AF65-F5344CB8AC3E}">
        <p14:creationId xmlns:p14="http://schemas.microsoft.com/office/powerpoint/2010/main" val="11638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1A405CF-C5C9-4C43-9261-0388C85B20A6}" type="slidenum">
              <a:rPr lang="es-MX" smtClean="0"/>
              <a:pPr/>
              <a:t>16</a:t>
            </a:fld>
            <a:endParaRPr lang="es-MX"/>
          </a:p>
        </p:txBody>
      </p:sp>
    </p:spTree>
    <p:extLst>
      <p:ext uri="{BB962C8B-B14F-4D97-AF65-F5344CB8AC3E}">
        <p14:creationId xmlns:p14="http://schemas.microsoft.com/office/powerpoint/2010/main" val="145594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1A405CF-C5C9-4C43-9261-0388C85B20A6}" type="slidenum">
              <a:rPr lang="es-MX" smtClean="0"/>
              <a:pPr/>
              <a:t>17</a:t>
            </a:fld>
            <a:endParaRPr lang="es-MX"/>
          </a:p>
        </p:txBody>
      </p:sp>
    </p:spTree>
    <p:extLst>
      <p:ext uri="{BB962C8B-B14F-4D97-AF65-F5344CB8AC3E}">
        <p14:creationId xmlns:p14="http://schemas.microsoft.com/office/powerpoint/2010/main" val="178281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1A405CF-C5C9-4C43-9261-0388C85B20A6}" type="slidenum">
              <a:rPr lang="es-MX" smtClean="0"/>
              <a:pPr/>
              <a:t>18</a:t>
            </a:fld>
            <a:endParaRPr lang="es-MX"/>
          </a:p>
        </p:txBody>
      </p:sp>
    </p:spTree>
    <p:extLst>
      <p:ext uri="{BB962C8B-B14F-4D97-AF65-F5344CB8AC3E}">
        <p14:creationId xmlns:p14="http://schemas.microsoft.com/office/powerpoint/2010/main" val="178281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93C58FD-CBB3-4D3D-9EF5-26D28376174F}" type="slidenum">
              <a:rPr lang="es-MX" smtClean="0"/>
              <a:pPr/>
              <a:t>21</a:t>
            </a:fld>
            <a:endParaRPr lang="es-MX"/>
          </a:p>
        </p:txBody>
      </p:sp>
    </p:spTree>
    <p:extLst>
      <p:ext uri="{BB962C8B-B14F-4D97-AF65-F5344CB8AC3E}">
        <p14:creationId xmlns:p14="http://schemas.microsoft.com/office/powerpoint/2010/main" val="83819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14392906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285575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249940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41022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314376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342076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111784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140079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364910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421232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B59D76-C258-1340-8EAD-670EA038830E}" type="datetimeFigureOut">
              <a:rPr lang="es-ES" smtClean="0"/>
              <a:pPr/>
              <a:t>13/01/2016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181D21D-2B05-A140-A41E-4D25DB9C7C21}" type="slidenum">
              <a:rPr lang="es-ES" smtClean="0"/>
              <a:pPr/>
              <a:t>‹Nº›</a:t>
            </a:fld>
            <a:endParaRPr lang="es-ES"/>
          </a:p>
        </p:txBody>
      </p:sp>
    </p:spTree>
    <p:extLst>
      <p:ext uri="{BB962C8B-B14F-4D97-AF65-F5344CB8AC3E}">
        <p14:creationId xmlns:p14="http://schemas.microsoft.com/office/powerpoint/2010/main" val="47337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59D76-C258-1340-8EAD-670EA038830E}" type="datetimeFigureOut">
              <a:rPr lang="es-ES" smtClean="0"/>
              <a:pPr/>
              <a:t>13/01/2016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1D21D-2B05-A140-A41E-4D25DB9C7C21}" type="slidenum">
              <a:rPr lang="es-ES" smtClean="0"/>
              <a:pPr/>
              <a:t>‹Nº›</a:t>
            </a:fld>
            <a:endParaRPr lang="es-ES"/>
          </a:p>
        </p:txBody>
      </p:sp>
    </p:spTree>
    <p:extLst>
      <p:ext uri="{BB962C8B-B14F-4D97-AF65-F5344CB8AC3E}">
        <p14:creationId xmlns:p14="http://schemas.microsoft.com/office/powerpoint/2010/main" val="62170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metodos.cucea.udg.mx/guia_examendiagnostico_mate/diagnostico.pdf"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nincucea@cucea.udg.m"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tania.hernandez@cucea.udg.m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12676" y="2074154"/>
            <a:ext cx="6548096" cy="2739211"/>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r"/>
            <a:r>
              <a:rPr lang="es-MX" sz="4400" b="1" dirty="0" smtClean="0">
                <a:solidFill>
                  <a:schemeClr val="tx2"/>
                </a:solidFill>
                <a:effectLst>
                  <a:outerShdw blurRad="38100" dist="38100" dir="2700000" algn="tl">
                    <a:srgbClr val="000000">
                      <a:alpha val="43137"/>
                    </a:srgbClr>
                  </a:outerShdw>
                </a:effectLst>
                <a:latin typeface="Arial"/>
                <a:cs typeface="Arial"/>
              </a:rPr>
              <a:t>Sesión Informativa</a:t>
            </a:r>
          </a:p>
          <a:p>
            <a:pPr algn="r"/>
            <a:endParaRPr lang="es-MX" sz="4400" b="1" dirty="0" smtClean="0">
              <a:solidFill>
                <a:schemeClr val="tx2"/>
              </a:solidFill>
              <a:effectLst>
                <a:outerShdw blurRad="38100" dist="38100" dir="2700000" algn="tl">
                  <a:srgbClr val="000000">
                    <a:alpha val="43137"/>
                  </a:srgbClr>
                </a:outerShdw>
              </a:effectLst>
              <a:latin typeface="Arial"/>
              <a:cs typeface="Arial"/>
            </a:endParaRPr>
          </a:p>
          <a:p>
            <a:pPr algn="r"/>
            <a:r>
              <a:rPr lang="es-MX" sz="2800" b="1" dirty="0" smtClean="0">
                <a:solidFill>
                  <a:schemeClr val="tx2"/>
                </a:solidFill>
                <a:effectLst>
                  <a:outerShdw blurRad="38100" dist="38100" dir="2700000" algn="tl">
                    <a:srgbClr val="000000">
                      <a:alpha val="43137"/>
                    </a:srgbClr>
                  </a:outerShdw>
                </a:effectLst>
                <a:latin typeface="Arial"/>
                <a:cs typeface="Arial"/>
              </a:rPr>
              <a:t>Alumnos de primer ingreso de la Licenciatura en </a:t>
            </a:r>
          </a:p>
          <a:p>
            <a:pPr algn="r"/>
            <a:r>
              <a:rPr lang="es-MX" sz="2800" b="1" dirty="0" smtClean="0">
                <a:solidFill>
                  <a:schemeClr val="tx2"/>
                </a:solidFill>
                <a:effectLst>
                  <a:outerShdw blurRad="38100" dist="38100" dir="2700000" algn="tl">
                    <a:srgbClr val="000000">
                      <a:alpha val="43137"/>
                    </a:srgbClr>
                  </a:outerShdw>
                </a:effectLst>
                <a:latin typeface="Arial"/>
                <a:cs typeface="Arial"/>
              </a:rPr>
              <a:t>Negocios Internacionales</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476"/>
          <a:stretch/>
        </p:blipFill>
        <p:spPr>
          <a:xfrm>
            <a:off x="123837" y="202909"/>
            <a:ext cx="8946031" cy="2007958"/>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9" y="5064610"/>
            <a:ext cx="9157739" cy="1793390"/>
          </a:xfrm>
          <a:prstGeom prst="rect">
            <a:avLst/>
          </a:prstGeom>
        </p:spPr>
      </p:pic>
      <p:pic>
        <p:nvPicPr>
          <p:cNvPr id="6" name="Imagen 8"/>
          <p:cNvPicPr>
            <a:picLocks noChangeAspect="1"/>
          </p:cNvPicPr>
          <p:nvPr/>
        </p:nvPicPr>
        <p:blipFill rotWithShape="1">
          <a:blip r:embed="rId3">
            <a:extLst>
              <a:ext uri="{28A0092B-C50C-407E-A947-70E740481C1C}">
                <a14:useLocalDpi xmlns:a14="http://schemas.microsoft.com/office/drawing/2010/main" val="0"/>
              </a:ext>
            </a:extLst>
          </a:blip>
          <a:srcRect l="55029" t="75495" r="30690"/>
          <a:stretch/>
        </p:blipFill>
        <p:spPr>
          <a:xfrm>
            <a:off x="5039832" y="5961305"/>
            <a:ext cx="1307805" cy="439479"/>
          </a:xfrm>
          <a:prstGeom prst="rect">
            <a:avLst/>
          </a:prstGeom>
        </p:spPr>
      </p:pic>
    </p:spTree>
    <p:extLst>
      <p:ext uri="{BB962C8B-B14F-4D97-AF65-F5344CB8AC3E}">
        <p14:creationId xmlns:p14="http://schemas.microsoft.com/office/powerpoint/2010/main" val="295972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664222297"/>
              </p:ext>
            </p:extLst>
          </p:nvPr>
        </p:nvGraphicFramePr>
        <p:xfrm>
          <a:off x="815422" y="1144352"/>
          <a:ext cx="7430630" cy="5082600"/>
        </p:xfrm>
        <a:graphic>
          <a:graphicData uri="http://schemas.openxmlformats.org/drawingml/2006/table">
            <a:tbl>
              <a:tblPr/>
              <a:tblGrid>
                <a:gridCol w="483020"/>
                <a:gridCol w="2132591"/>
                <a:gridCol w="341732"/>
                <a:gridCol w="583300"/>
                <a:gridCol w="723014"/>
                <a:gridCol w="648586"/>
                <a:gridCol w="702094"/>
                <a:gridCol w="1816293"/>
              </a:tblGrid>
              <a:tr h="104984">
                <a:tc gridSpan="8">
                  <a:txBody>
                    <a:bodyPr/>
                    <a:lstStyle/>
                    <a:p>
                      <a:pPr algn="ctr" fontAlgn="ctr"/>
                      <a:r>
                        <a:rPr lang="es-MX" sz="1000" b="1" i="0" u="none" strike="noStrike" dirty="0">
                          <a:solidFill>
                            <a:srgbClr val="FFFFFF"/>
                          </a:solidFill>
                          <a:effectLst/>
                          <a:latin typeface="Arial" panose="020B0604020202020204" pitchFamily="34" charset="0"/>
                          <a:cs typeface="Arial" panose="020B0604020202020204" pitchFamily="34" charset="0"/>
                        </a:rPr>
                        <a:t>ÁREA DE FORMACIÓN BÁSICA PARTICULAR OBLIGATORIA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04E8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03406">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DEPTO</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UNIDADES DE APRENDIZAJE</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TIPO</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TEORÍA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PRÁCTICA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TOTALES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CRÉDITOS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PRERREQUISITOS</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r>
              <a:tr h="207151">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AD</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RESPONSABILIDAD SOCIAL CORPORATIVA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20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60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2400">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CJ</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MARCO JURÍDICO DE LAS EMPRESAS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CONCEPTOS JURÍDICOS FUNDAMENTALES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3299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EMPRESAS INTERNACIONALES Y SU PROCESO CONTABLE</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CONTABILIDAD GENERAL</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82880">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EN</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ECONOMIA INTERNACIONAL PARA LOS NEGOCIOS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ECONOMÍA 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406">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MC</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INVESTIGACIÓN DE OPERACIONES 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ESTADÍSTICA 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2331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MC</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INVESTIGACIÓN DE OPERACIONES 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INVESTIGACIÓN DE OPERACIONES 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32788">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COMPETITIVIDAD INTERNACIONAL</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82880">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ESTRATEGIA Y CONSULTORÍA INTERNACIONAL DE NEGOCIOS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LOGÍSTICA INTERNACIONAL</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301829">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INTRODUCCIÓN A LOS NEGOCIOS INTERNACIONALES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406">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INVESTIGACIÓN DE MERCADOS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MERCADOTECNIA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406">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MERCADOTECNIA</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87039">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POLITICA COMERCIAL INTERNACIONAL</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ECONOMIA INTERNACIONAL PARA LOS NEGOCIOS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86353">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NI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SEMINARIO DE TITULACIÓN EN NEGOCIOS INTERNACIONALES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S</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20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METODOLOGÍA Y PRÁCTICA DE LA INVESTIGACIÓN</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0498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INGLÉS 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0498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INGLÉS 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INGLÉS 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0498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INGLÉS III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INGLÉS 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04984">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INGLÉS IV</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T</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90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6</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INGLÉS III</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04984">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000" b="0" i="0" u="none" strike="noStrike" dirty="0">
                          <a:solidFill>
                            <a:srgbClr val="000000"/>
                          </a:solidFill>
                          <a:effectLst/>
                          <a:latin typeface="Arial" panose="020B0604020202020204" pitchFamily="34" charset="0"/>
                          <a:cs typeface="Arial" panose="020B0604020202020204" pitchFamily="34" charset="0"/>
                        </a:rPr>
                        <a:t> </a:t>
                      </a:r>
                      <a:r>
                        <a:rPr lang="es-MX" sz="1000" b="1" i="0" u="none" strike="noStrike" dirty="0" smtClean="0">
                          <a:solidFill>
                            <a:srgbClr val="000000"/>
                          </a:solidFill>
                          <a:effectLst/>
                          <a:latin typeface="Arial" panose="020B0604020202020204" pitchFamily="34" charset="0"/>
                          <a:cs typeface="Arial" panose="020B0604020202020204" pitchFamily="34" charset="0"/>
                        </a:rPr>
                        <a:t>TOTAL</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520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840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1360</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124</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5766" marR="5766" marT="576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6"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8"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3887873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a"/>
          <p:cNvGraphicFramePr>
            <a:graphicFrameLocks noGrp="1"/>
          </p:cNvGraphicFramePr>
          <p:nvPr>
            <p:extLst>
              <p:ext uri="{D42A27DB-BD31-4B8C-83A1-F6EECF244321}">
                <p14:modId xmlns:p14="http://schemas.microsoft.com/office/powerpoint/2010/main" val="4102123964"/>
              </p:ext>
            </p:extLst>
          </p:nvPr>
        </p:nvGraphicFramePr>
        <p:xfrm>
          <a:off x="235320" y="1100187"/>
          <a:ext cx="8717300" cy="5441890"/>
        </p:xfrm>
        <a:graphic>
          <a:graphicData uri="http://schemas.openxmlformats.org/drawingml/2006/table">
            <a:tbl>
              <a:tblPr/>
              <a:tblGrid>
                <a:gridCol w="511011"/>
                <a:gridCol w="3138529"/>
                <a:gridCol w="360808"/>
                <a:gridCol w="566078"/>
                <a:gridCol w="768637"/>
                <a:gridCol w="712119"/>
                <a:gridCol w="743910"/>
                <a:gridCol w="1916208"/>
              </a:tblGrid>
              <a:tr h="159178">
                <a:tc gridSpan="8">
                  <a:txBody>
                    <a:bodyPr/>
                    <a:lstStyle/>
                    <a:p>
                      <a:pPr algn="ctr" fontAlgn="ctr"/>
                      <a:r>
                        <a:rPr lang="es-MX" sz="1000" b="1" i="0" u="none" strike="noStrike" dirty="0">
                          <a:solidFill>
                            <a:srgbClr val="FFFFFF"/>
                          </a:solidFill>
                          <a:effectLst/>
                          <a:latin typeface="Arial" panose="020B0604020202020204" pitchFamily="34" charset="0"/>
                          <a:cs typeface="Arial" panose="020B0604020202020204" pitchFamily="34" charset="0"/>
                        </a:rPr>
                        <a:t>ÁREA DE FORMACIÓN ESPECIALIZANTE </a:t>
                      </a:r>
                      <a:r>
                        <a:rPr lang="es-MX" sz="1000" b="1" i="0" u="none" strike="noStrike" dirty="0" smtClean="0">
                          <a:solidFill>
                            <a:srgbClr val="FFFFFF"/>
                          </a:solidFill>
                          <a:effectLst/>
                          <a:latin typeface="Arial" panose="020B0604020202020204" pitchFamily="34" charset="0"/>
                          <a:cs typeface="Arial" panose="020B0604020202020204" pitchFamily="34" charset="0"/>
                        </a:rPr>
                        <a:t>OBLIGATORIA </a:t>
                      </a:r>
                      <a:endParaRPr lang="es-MX" sz="1000" b="1" i="0" u="none" strike="noStrike" dirty="0">
                        <a:solidFill>
                          <a:srgbClr val="FFFFFF"/>
                        </a:solidFill>
                        <a:effectLst/>
                        <a:latin typeface="Arial" panose="020B0604020202020204" pitchFamily="34" charset="0"/>
                        <a:cs typeface="Arial" panose="020B0604020202020204" pitchFamily="34" charset="0"/>
                      </a:endParaRP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04E8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9175">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DEPTO</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UNIDADES DE APRENDIZAJE</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TIPO</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TEORÍA</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PRÁCTICA</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TOTALES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CRÉDITOS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PRERREQUISITOS</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AD</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DESARROLLO DE EMPRENDEDORES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ADMINISTRACIÓN 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AD</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LIDERAZGO Y HABILIDADES DIRECTIVAS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ADMINISTRACIÓN 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CJ</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DERECHO INTERNACIONAL DE LOS NEGOCIOS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CJ</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MARCO REGULATORIO DE LOS NEGOCIOS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CJ</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PROPIEDAD INTELECTUAL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CONCEPTOS JURÍDICOS FUNDAMENTALES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81933">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CJ</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TRATADOS Y ACUERDOS COMERCIALES Y DE INVERSIÓN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EN</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ESTRUCTURA ECONÓMICA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FN</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ADMINISTRACIÓN FINANCIERA</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FN</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FINANZAS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COMERCIO EXTERIOR</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INTRODUCCIÓN A LOS NEGOCIOS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COMUNICACIÓN INTERCULTURAL EN LOS NEGOCIOS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GESTIÓN DE LA OPERACIÓN ADUANERA</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INNOVACIÓN Y DESARROLLO DE PRODUCTOS Y SERVICIOS PARA LA EXPORTACIÓN</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INTELIGENCIA COMERCIAL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MERCADOTECNIA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LOGÍSTICA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MERCADOTECNIA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MERCADOTECNIA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MERCADOTECNIA</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NEGOCIACIÓN INTERNACIONAL</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NEGOCIOS ELECTRÓNICOS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99175">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PRÁCTICAS PROFESIONALES DE LA LICENCIATURA EN NEGOCIOS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P</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HABER CURSADO EL 70% DE LOS CREDITOS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NI</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SOFTWARE PARA LA OPERACIÓN DE NEGOCIOS INTERNACIONALES</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51810">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 </a:t>
                      </a:r>
                      <a:r>
                        <a:rPr lang="es-MX" sz="1000" b="1" i="0" u="none" strike="noStrike" dirty="0" smtClean="0">
                          <a:solidFill>
                            <a:srgbClr val="000000"/>
                          </a:solidFill>
                          <a:effectLst/>
                          <a:latin typeface="Arial" panose="020B0604020202020204" pitchFamily="34" charset="0"/>
                          <a:cs typeface="Arial" panose="020B0604020202020204" pitchFamily="34" charset="0"/>
                        </a:rPr>
                        <a:t>TOTAL</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760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760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1520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160</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4596" marR="4596" marT="4596"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pic>
        <p:nvPicPr>
          <p:cNvPr id="6"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8"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9"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40470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5497760" y="245821"/>
            <a:ext cx="3528392" cy="738664"/>
          </a:xfrm>
          <a:prstGeom prst="rect">
            <a:avLst/>
          </a:prstGeom>
          <a:noFill/>
        </p:spPr>
        <p:txBody>
          <a:bodyPr wrap="square" rtlCol="0">
            <a:spAutoFit/>
          </a:bodyPr>
          <a:lstStyle/>
          <a:p>
            <a:pPr algn="r"/>
            <a:r>
              <a:rPr lang="es-MX" sz="1400" b="1" dirty="0" smtClean="0">
                <a:solidFill>
                  <a:srgbClr val="365081"/>
                </a:solidFill>
                <a:latin typeface="Arial"/>
                <a:cs typeface="Arial"/>
              </a:rPr>
              <a:t>ORIENTACIONES:</a:t>
            </a:r>
          </a:p>
          <a:p>
            <a:pPr algn="r"/>
            <a:r>
              <a:rPr lang="es-MX" sz="1400" b="1" dirty="0" smtClean="0">
                <a:solidFill>
                  <a:srgbClr val="365081"/>
                </a:solidFill>
                <a:latin typeface="Arial"/>
                <a:cs typeface="Arial"/>
              </a:rPr>
              <a:t> CAMPOS ESPECIALIZANTES SELECTIVOS.</a:t>
            </a:r>
          </a:p>
        </p:txBody>
      </p:sp>
      <p:sp>
        <p:nvSpPr>
          <p:cNvPr id="18" name="17 CuadroTexto"/>
          <p:cNvSpPr txBox="1"/>
          <p:nvPr/>
        </p:nvSpPr>
        <p:spPr>
          <a:xfrm>
            <a:off x="1048333" y="1710210"/>
            <a:ext cx="6394458" cy="3693319"/>
          </a:xfrm>
          <a:prstGeom prst="rect">
            <a:avLst/>
          </a:prstGeom>
          <a:noFill/>
        </p:spPr>
        <p:txBody>
          <a:bodyPr wrap="square" rtlCol="0">
            <a:spAutoFit/>
          </a:bodyPr>
          <a:lstStyle/>
          <a:p>
            <a:pPr algn="just"/>
            <a:r>
              <a:rPr lang="es-MX" b="1" dirty="0" smtClean="0">
                <a:solidFill>
                  <a:srgbClr val="002060"/>
                </a:solidFill>
                <a:latin typeface="Arial"/>
                <a:cs typeface="Arial"/>
              </a:rPr>
              <a:t>Orientación en Negocios Digitales</a:t>
            </a:r>
          </a:p>
          <a:p>
            <a:pPr marL="285750" indent="-285750" algn="just">
              <a:buFont typeface="Wingdings" pitchFamily="2" charset="2"/>
              <a:buChar char="v"/>
            </a:pPr>
            <a:r>
              <a:rPr lang="es-MX" sz="1600" dirty="0" smtClean="0">
                <a:latin typeface="Arial"/>
                <a:cs typeface="Arial"/>
              </a:rPr>
              <a:t>Marketing Digital</a:t>
            </a:r>
          </a:p>
          <a:p>
            <a:pPr marL="285750" indent="-285750" algn="just">
              <a:buFont typeface="Wingdings" pitchFamily="2" charset="2"/>
              <a:buChar char="v"/>
            </a:pPr>
            <a:r>
              <a:rPr lang="es-MX" sz="1600" dirty="0" smtClean="0">
                <a:latin typeface="Arial"/>
                <a:cs typeface="Arial"/>
              </a:rPr>
              <a:t>CRM y servicio al cliente</a:t>
            </a:r>
          </a:p>
          <a:p>
            <a:pPr marL="285750" indent="-285750" algn="just">
              <a:buFont typeface="Wingdings" pitchFamily="2" charset="2"/>
              <a:buChar char="v"/>
            </a:pPr>
            <a:r>
              <a:rPr lang="es-MX" sz="1600" dirty="0" smtClean="0">
                <a:latin typeface="Arial"/>
                <a:cs typeface="Arial"/>
              </a:rPr>
              <a:t>Internacionalización por las redes sociales y el internet</a:t>
            </a:r>
          </a:p>
          <a:p>
            <a:pPr algn="just"/>
            <a:endParaRPr lang="es-MX" dirty="0">
              <a:latin typeface="Arial"/>
              <a:cs typeface="Arial"/>
            </a:endParaRPr>
          </a:p>
          <a:p>
            <a:pPr algn="just"/>
            <a:r>
              <a:rPr lang="es-MX" b="1" dirty="0" smtClean="0">
                <a:solidFill>
                  <a:srgbClr val="002060"/>
                </a:solidFill>
                <a:latin typeface="Arial"/>
                <a:cs typeface="Arial"/>
              </a:rPr>
              <a:t>Orientación en Estrategia de Negocios Internacionales</a:t>
            </a:r>
          </a:p>
          <a:p>
            <a:pPr marL="285750" indent="-285750" algn="just">
              <a:buFont typeface="Wingdings" pitchFamily="2" charset="2"/>
              <a:buChar char="v"/>
            </a:pPr>
            <a:r>
              <a:rPr lang="es-MX" sz="1600" dirty="0" smtClean="0">
                <a:latin typeface="Arial"/>
                <a:cs typeface="Arial"/>
              </a:rPr>
              <a:t>Negocios internacionales con empresas familiares</a:t>
            </a:r>
          </a:p>
          <a:p>
            <a:pPr marL="285750" indent="-285750" algn="just">
              <a:buFont typeface="Wingdings" pitchFamily="2" charset="2"/>
              <a:buChar char="v"/>
            </a:pPr>
            <a:r>
              <a:rPr lang="es-MX" sz="1600" dirty="0" smtClean="0">
                <a:latin typeface="Arial"/>
                <a:cs typeface="Arial"/>
              </a:rPr>
              <a:t>Agrupaciones, adquisiciones y franquicias internacionales</a:t>
            </a:r>
          </a:p>
          <a:p>
            <a:pPr marL="285750" indent="-285750" algn="just">
              <a:buFont typeface="Wingdings" pitchFamily="2" charset="2"/>
              <a:buChar char="v"/>
            </a:pPr>
            <a:r>
              <a:rPr lang="es-MX" sz="1600" dirty="0" smtClean="0">
                <a:latin typeface="Arial"/>
                <a:cs typeface="Arial"/>
              </a:rPr>
              <a:t>Taller de estrategia internacional</a:t>
            </a:r>
          </a:p>
          <a:p>
            <a:pPr algn="just"/>
            <a:endParaRPr lang="es-MX" dirty="0">
              <a:latin typeface="Arial"/>
              <a:cs typeface="Arial"/>
            </a:endParaRPr>
          </a:p>
          <a:p>
            <a:pPr algn="just"/>
            <a:r>
              <a:rPr lang="es-MX" b="1" dirty="0" smtClean="0">
                <a:solidFill>
                  <a:srgbClr val="002060"/>
                </a:solidFill>
                <a:latin typeface="Arial"/>
                <a:cs typeface="Arial"/>
              </a:rPr>
              <a:t>Orientación en Comercio Exterior y Aduanas</a:t>
            </a:r>
          </a:p>
          <a:p>
            <a:pPr marL="285750" indent="-285750" algn="just">
              <a:buFont typeface="Wingdings" pitchFamily="2" charset="2"/>
              <a:buChar char="v"/>
            </a:pPr>
            <a:r>
              <a:rPr lang="es-MX" sz="1600" dirty="0" err="1" smtClean="0">
                <a:latin typeface="Arial"/>
                <a:cs typeface="Arial"/>
              </a:rPr>
              <a:t>Branding</a:t>
            </a:r>
            <a:r>
              <a:rPr lang="es-MX" sz="1600" dirty="0" smtClean="0">
                <a:latin typeface="Arial"/>
                <a:cs typeface="Arial"/>
              </a:rPr>
              <a:t> internacional</a:t>
            </a:r>
          </a:p>
          <a:p>
            <a:pPr marL="285750" indent="-285750" algn="just">
              <a:buFont typeface="Wingdings" pitchFamily="2" charset="2"/>
              <a:buChar char="v"/>
            </a:pPr>
            <a:r>
              <a:rPr lang="es-MX" sz="1600" dirty="0" smtClean="0">
                <a:latin typeface="Arial"/>
                <a:cs typeface="Arial"/>
              </a:rPr>
              <a:t>Gestión aduanal</a:t>
            </a:r>
          </a:p>
          <a:p>
            <a:pPr marL="285750" indent="-285750" algn="just">
              <a:buFont typeface="Wingdings" pitchFamily="2" charset="2"/>
              <a:buChar char="v"/>
            </a:pPr>
            <a:r>
              <a:rPr lang="es-MX" sz="1600" dirty="0" smtClean="0">
                <a:latin typeface="Arial"/>
                <a:cs typeface="Arial"/>
              </a:rPr>
              <a:t>Envase y embalaje para productos de exportación</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8"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9"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457970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56660" y="2135234"/>
            <a:ext cx="6475228" cy="2462213"/>
          </a:xfrm>
          <a:prstGeom prst="rect">
            <a:avLst/>
          </a:prstGeom>
        </p:spPr>
        <p:txBody>
          <a:bodyPr wrap="square">
            <a:spAutoFit/>
          </a:bodyPr>
          <a:lstStyle/>
          <a:p>
            <a:pPr algn="just"/>
            <a:r>
              <a:rPr lang="es-MX" b="1" dirty="0" smtClean="0">
                <a:solidFill>
                  <a:srgbClr val="002060"/>
                </a:solidFill>
                <a:latin typeface="Arial"/>
                <a:cs typeface="Arial"/>
              </a:rPr>
              <a:t>Orientación en Inteligencia Estratégica</a:t>
            </a:r>
          </a:p>
          <a:p>
            <a:pPr marL="285750" indent="-285750" algn="just">
              <a:buFont typeface="Wingdings" pitchFamily="2" charset="2"/>
              <a:buChar char="v"/>
            </a:pPr>
            <a:r>
              <a:rPr lang="es-MX" sz="1600" dirty="0" smtClean="0">
                <a:latin typeface="Arial"/>
                <a:cs typeface="Arial"/>
              </a:rPr>
              <a:t>Alta dirección</a:t>
            </a:r>
          </a:p>
          <a:p>
            <a:pPr marL="285750" indent="-285750" algn="just">
              <a:buFont typeface="Wingdings" pitchFamily="2" charset="2"/>
              <a:buChar char="v"/>
            </a:pPr>
            <a:r>
              <a:rPr lang="es-MX" sz="1600" dirty="0" smtClean="0">
                <a:latin typeface="Arial"/>
                <a:cs typeface="Arial"/>
              </a:rPr>
              <a:t>Prospectiva y Desarrollo de Escenarios</a:t>
            </a:r>
          </a:p>
          <a:p>
            <a:pPr marL="285750" indent="-285750" algn="just">
              <a:buFont typeface="Wingdings" pitchFamily="2" charset="2"/>
              <a:buChar char="v"/>
            </a:pPr>
            <a:r>
              <a:rPr lang="es-MX" sz="1600" dirty="0" smtClean="0">
                <a:latin typeface="Arial"/>
                <a:cs typeface="Arial"/>
              </a:rPr>
              <a:t>Emprendimiento y Promoción de Empresas</a:t>
            </a:r>
          </a:p>
          <a:p>
            <a:pPr algn="just"/>
            <a:endParaRPr lang="es-MX" dirty="0" smtClean="0">
              <a:latin typeface="Arial"/>
              <a:cs typeface="Arial"/>
            </a:endParaRPr>
          </a:p>
          <a:p>
            <a:pPr algn="just"/>
            <a:r>
              <a:rPr lang="es-MX" b="1" dirty="0" smtClean="0">
                <a:solidFill>
                  <a:srgbClr val="002060"/>
                </a:solidFill>
                <a:latin typeface="Arial"/>
                <a:cs typeface="Arial"/>
              </a:rPr>
              <a:t>Orientación en Logística y Operaciones de Comercio</a:t>
            </a:r>
          </a:p>
          <a:p>
            <a:pPr marL="285750" indent="-285750" algn="just">
              <a:buFont typeface="Wingdings" pitchFamily="2" charset="2"/>
              <a:buChar char="v"/>
            </a:pPr>
            <a:r>
              <a:rPr lang="es-MX" sz="1600" dirty="0" smtClean="0">
                <a:latin typeface="Arial"/>
                <a:cs typeface="Arial"/>
              </a:rPr>
              <a:t>Gestión del transporte multimodal internacional</a:t>
            </a:r>
          </a:p>
          <a:p>
            <a:pPr marL="285750" indent="-285750" algn="just">
              <a:buFont typeface="Wingdings" pitchFamily="2" charset="2"/>
              <a:buChar char="v"/>
            </a:pPr>
            <a:r>
              <a:rPr lang="es-MX" sz="1600" dirty="0" smtClean="0">
                <a:latin typeface="Arial"/>
                <a:cs typeface="Arial"/>
              </a:rPr>
              <a:t>Dirección y control del transporte multimodal</a:t>
            </a:r>
          </a:p>
          <a:p>
            <a:pPr marL="285750" indent="-285750" algn="just">
              <a:buFont typeface="Wingdings" pitchFamily="2" charset="2"/>
              <a:buChar char="v"/>
            </a:pPr>
            <a:r>
              <a:rPr lang="es-MX" sz="1600" dirty="0" smtClean="0">
                <a:latin typeface="Arial"/>
                <a:cs typeface="Arial"/>
              </a:rPr>
              <a:t>Simulación aplicada en procesos de logística y transporte</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5" name="31 CuadroTexto"/>
          <p:cNvSpPr txBox="1"/>
          <p:nvPr/>
        </p:nvSpPr>
        <p:spPr>
          <a:xfrm>
            <a:off x="5497760" y="261501"/>
            <a:ext cx="3528392" cy="738664"/>
          </a:xfrm>
          <a:prstGeom prst="rect">
            <a:avLst/>
          </a:prstGeom>
          <a:noFill/>
        </p:spPr>
        <p:txBody>
          <a:bodyPr wrap="square" rtlCol="0">
            <a:spAutoFit/>
          </a:bodyPr>
          <a:lstStyle/>
          <a:p>
            <a:pPr algn="r"/>
            <a:r>
              <a:rPr lang="es-MX" sz="1400" b="1" dirty="0" smtClean="0">
                <a:solidFill>
                  <a:srgbClr val="365081"/>
                </a:solidFill>
                <a:latin typeface="Arial"/>
                <a:cs typeface="Arial"/>
              </a:rPr>
              <a:t>ORIENTACIONES:</a:t>
            </a:r>
          </a:p>
          <a:p>
            <a:pPr algn="r"/>
            <a:r>
              <a:rPr lang="es-MX" sz="1400" b="1" dirty="0" smtClean="0">
                <a:solidFill>
                  <a:srgbClr val="365081"/>
                </a:solidFill>
                <a:latin typeface="Arial"/>
                <a:cs typeface="Arial"/>
              </a:rPr>
              <a:t> CAMPOS ESPECIALIZANTES SELECTIVOS.</a:t>
            </a:r>
          </a:p>
        </p:txBody>
      </p:sp>
      <p:sp>
        <p:nvSpPr>
          <p:cNvPr id="7"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9"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a"/>
          <p:cNvGraphicFramePr>
            <a:graphicFrameLocks noGrp="1"/>
          </p:cNvGraphicFramePr>
          <p:nvPr>
            <p:extLst>
              <p:ext uri="{D42A27DB-BD31-4B8C-83A1-F6EECF244321}">
                <p14:modId xmlns:p14="http://schemas.microsoft.com/office/powerpoint/2010/main" val="3221010820"/>
              </p:ext>
            </p:extLst>
          </p:nvPr>
        </p:nvGraphicFramePr>
        <p:xfrm>
          <a:off x="751842" y="2113280"/>
          <a:ext cx="7736932" cy="2133601"/>
        </p:xfrm>
        <a:graphic>
          <a:graphicData uri="http://schemas.openxmlformats.org/drawingml/2006/table">
            <a:tbl>
              <a:tblPr>
                <a:tableStyleId>{5C22544A-7EE6-4342-B048-85BDC9FD1C3A}</a:tableStyleId>
              </a:tblPr>
              <a:tblGrid>
                <a:gridCol w="1512893"/>
                <a:gridCol w="550863"/>
                <a:gridCol w="903326"/>
                <a:gridCol w="1161420"/>
                <a:gridCol w="967563"/>
                <a:gridCol w="1120267"/>
                <a:gridCol w="1520600"/>
              </a:tblGrid>
              <a:tr h="305232">
                <a:tc gridSpan="7">
                  <a:txBody>
                    <a:bodyPr/>
                    <a:lstStyle/>
                    <a:p>
                      <a:pPr algn="ctr" fontAlgn="b"/>
                      <a:r>
                        <a:rPr lang="es-MX" sz="1600" b="1" u="none" strike="noStrike" dirty="0">
                          <a:solidFill>
                            <a:schemeClr val="bg1"/>
                          </a:solidFill>
                          <a:effectLst/>
                          <a:latin typeface="Arial" panose="020B0604020202020204" pitchFamily="34" charset="0"/>
                          <a:cs typeface="Arial" panose="020B0604020202020204" pitchFamily="34" charset="0"/>
                        </a:rPr>
                        <a:t>ÁREA DE FORMACIÓN OPTATIVA ABIERTA</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7320">
                <a:tc gridSpan="7">
                  <a:txBody>
                    <a:bodyPr/>
                    <a:lstStyle/>
                    <a:p>
                      <a:pPr algn="ctr" fontAlgn="b"/>
                      <a:r>
                        <a:rPr lang="es-MX" sz="1400" b="1" u="none" strike="noStrike" dirty="0">
                          <a:effectLst/>
                          <a:latin typeface="Arial" panose="020B0604020202020204" pitchFamily="34" charset="0"/>
                          <a:cs typeface="Arial" panose="020B0604020202020204" pitchFamily="34" charset="0"/>
                        </a:rPr>
                        <a:t>Orientación "A"</a:t>
                      </a:r>
                      <a:endParaRPr lang="es-MX"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95353">
                <a:tc>
                  <a:txBody>
                    <a:bodyPr/>
                    <a:lstStyle/>
                    <a:p>
                      <a:pPr algn="ctr" fontAlgn="t"/>
                      <a:r>
                        <a:rPr lang="es-MX" sz="1400" b="1" u="none" strike="noStrike" dirty="0">
                          <a:effectLst/>
                          <a:latin typeface="Arial" panose="020B0604020202020204" pitchFamily="34" charset="0"/>
                          <a:cs typeface="Arial" panose="020B0604020202020204" pitchFamily="34" charset="0"/>
                        </a:rPr>
                        <a:t>UNIDADES DE APRENDIZAJE</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TIPO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HORAS TEORÍA</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HORAS PRÁCTICA</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HORAS TOTALES </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CRÉDITOS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t"/>
                      <a:r>
                        <a:rPr lang="es-MX" sz="1400" b="1" u="none" strike="noStrike" dirty="0">
                          <a:effectLst/>
                          <a:latin typeface="Arial" panose="020B0604020202020204" pitchFamily="34" charset="0"/>
                          <a:cs typeface="Arial" panose="020B0604020202020204" pitchFamily="34" charset="0"/>
                        </a:rPr>
                        <a:t>Prerrequisitos</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05232">
                <a:tc>
                  <a:txBody>
                    <a:bodyPr/>
                    <a:lstStyle/>
                    <a:p>
                      <a:pPr algn="ctr" fontAlgn="t"/>
                      <a:r>
                        <a:rPr lang="es-MX" sz="1600" u="none" strike="noStrike" dirty="0">
                          <a:effectLst/>
                          <a:latin typeface="Arial" panose="020B0604020202020204" pitchFamily="34" charset="0"/>
                          <a:cs typeface="Arial" panose="020B0604020202020204" pitchFamily="34" charset="0"/>
                        </a:rPr>
                        <a:t>Optativa A-I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CT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a:effectLst/>
                          <a:latin typeface="Arial" panose="020B0604020202020204" pitchFamily="34" charset="0"/>
                          <a:cs typeface="Arial" panose="020B0604020202020204" pitchFamily="34" charset="0"/>
                        </a:rPr>
                        <a:t>80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a:effectLst/>
                          <a:latin typeface="Arial" panose="020B0604020202020204" pitchFamily="34" charset="0"/>
                          <a:cs typeface="Arial" panose="020B0604020202020204" pitchFamily="34" charset="0"/>
                        </a:rPr>
                        <a:t>8</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s-MX" sz="1600" u="none" strike="noStrike" dirty="0">
                          <a:effectLst/>
                          <a:latin typeface="Arial" panose="020B0604020202020204" pitchFamily="34" charset="0"/>
                          <a:cs typeface="Arial" panose="020B0604020202020204" pitchFamily="34" charset="0"/>
                        </a:rPr>
                        <a:t>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232">
                <a:tc>
                  <a:txBody>
                    <a:bodyPr/>
                    <a:lstStyle/>
                    <a:p>
                      <a:pPr algn="ctr" fontAlgn="t"/>
                      <a:r>
                        <a:rPr lang="es-MX" sz="1600" u="none" strike="noStrike" dirty="0">
                          <a:effectLst/>
                          <a:latin typeface="Arial" panose="020B0604020202020204" pitchFamily="34" charset="0"/>
                          <a:cs typeface="Arial" panose="020B0604020202020204" pitchFamily="34" charset="0"/>
                        </a:rPr>
                        <a:t>Optativa A-II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CT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a:effectLst/>
                          <a:latin typeface="Arial" panose="020B0604020202020204" pitchFamily="34" charset="0"/>
                          <a:cs typeface="Arial" panose="020B0604020202020204" pitchFamily="34" charset="0"/>
                        </a:rPr>
                        <a:t>40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80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a:effectLst/>
                          <a:latin typeface="Arial" panose="020B0604020202020204" pitchFamily="34" charset="0"/>
                          <a:cs typeface="Arial" panose="020B0604020202020204" pitchFamily="34" charset="0"/>
                        </a:rPr>
                        <a:t>8</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232">
                <a:tc>
                  <a:txBody>
                    <a:bodyPr/>
                    <a:lstStyle/>
                    <a:p>
                      <a:pPr algn="ctr" fontAlgn="t"/>
                      <a:r>
                        <a:rPr lang="es-MX" sz="1600" u="none" strike="noStrike" dirty="0">
                          <a:effectLst/>
                          <a:latin typeface="Arial" panose="020B0604020202020204" pitchFamily="34" charset="0"/>
                          <a:cs typeface="Arial" panose="020B0604020202020204" pitchFamily="34" charset="0"/>
                        </a:rPr>
                        <a:t>Optativa A-III</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CT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40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80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u="none" strike="noStrike" dirty="0">
                          <a:effectLst/>
                          <a:latin typeface="Arial" panose="020B0604020202020204" pitchFamily="34" charset="0"/>
                          <a:cs typeface="Arial" panose="020B0604020202020204" pitchFamily="34" charset="0"/>
                        </a:rPr>
                        <a:t>8</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5" name="31 CuadroTexto"/>
          <p:cNvSpPr txBox="1"/>
          <p:nvPr/>
        </p:nvSpPr>
        <p:spPr>
          <a:xfrm>
            <a:off x="5497760" y="261501"/>
            <a:ext cx="3528392" cy="369332"/>
          </a:xfrm>
          <a:prstGeom prst="rect">
            <a:avLst/>
          </a:prstGeom>
          <a:noFill/>
        </p:spPr>
        <p:txBody>
          <a:bodyPr wrap="square" rtlCol="0">
            <a:spAutoFit/>
          </a:bodyPr>
          <a:lstStyle/>
          <a:p>
            <a:pPr algn="r"/>
            <a:r>
              <a:rPr lang="es-MX" dirty="0" smtClean="0">
                <a:solidFill>
                  <a:srgbClr val="365081"/>
                </a:solidFill>
                <a:latin typeface="Arial"/>
                <a:cs typeface="Arial"/>
              </a:rPr>
              <a:t> CAMPOS OPTATIVOS.</a:t>
            </a:r>
          </a:p>
        </p:txBody>
      </p:sp>
      <p:sp>
        <p:nvSpPr>
          <p:cNvPr id="7"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9"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890278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558800" y="2068894"/>
            <a:ext cx="7975600" cy="2862322"/>
          </a:xfrm>
          <a:prstGeom prst="rect">
            <a:avLst/>
          </a:prstGeom>
          <a:noFill/>
        </p:spPr>
        <p:txBody>
          <a:bodyPr wrap="square" rtlCol="0">
            <a:spAutoFit/>
          </a:bodyPr>
          <a:lstStyle/>
          <a:p>
            <a:pPr algn="just"/>
            <a:r>
              <a:rPr lang="es-ES_tradnl" b="1" dirty="0" smtClean="0">
                <a:solidFill>
                  <a:srgbClr val="365081"/>
                </a:solidFill>
                <a:latin typeface="Arial" panose="020B0604020202020204" pitchFamily="34" charset="0"/>
                <a:cs typeface="Arial" panose="020B0604020202020204" pitchFamily="34" charset="0"/>
              </a:rPr>
              <a:t>Se contempla en el plan de estudios de la Licenciatura en Negocios Internacionales de manera </a:t>
            </a:r>
            <a:r>
              <a:rPr lang="es-ES_tradnl" b="1" dirty="0" smtClean="0">
                <a:solidFill>
                  <a:srgbClr val="800000"/>
                </a:solidFill>
                <a:latin typeface="Arial" panose="020B0604020202020204" pitchFamily="34" charset="0"/>
                <a:cs typeface="Arial" panose="020B0604020202020204" pitchFamily="34" charset="0"/>
              </a:rPr>
              <a:t>obligatoria</a:t>
            </a:r>
            <a:r>
              <a:rPr lang="es-ES_tradnl" b="1" dirty="0" smtClean="0">
                <a:solidFill>
                  <a:srgbClr val="365081"/>
                </a:solidFill>
                <a:latin typeface="Arial" panose="020B0604020202020204" pitchFamily="34" charset="0"/>
                <a:cs typeface="Arial" panose="020B0604020202020204" pitchFamily="34" charset="0"/>
              </a:rPr>
              <a:t> la enseñanza del idioma inglés. </a:t>
            </a:r>
          </a:p>
          <a:p>
            <a:pPr algn="just"/>
            <a:endParaRPr lang="es-ES_tradnl" b="1" dirty="0" smtClean="0">
              <a:solidFill>
                <a:srgbClr val="365081"/>
              </a:solidFill>
              <a:latin typeface="Arial" panose="020B0604020202020204" pitchFamily="34" charset="0"/>
              <a:cs typeface="Arial" panose="020B0604020202020204" pitchFamily="34" charset="0"/>
            </a:endParaRPr>
          </a:p>
          <a:p>
            <a:pPr algn="just"/>
            <a:r>
              <a:rPr lang="es-ES_tradnl" b="1" dirty="0" smtClean="0">
                <a:solidFill>
                  <a:srgbClr val="365081"/>
                </a:solidFill>
                <a:latin typeface="Arial" panose="020B0604020202020204" pitchFamily="34" charset="0"/>
                <a:cs typeface="Arial" panose="020B0604020202020204" pitchFamily="34" charset="0"/>
              </a:rPr>
              <a:t>Para eso se ofertan en los primeros cuatro semestres los cursos: </a:t>
            </a:r>
            <a:r>
              <a:rPr lang="es-ES_tradnl" b="1" dirty="0" smtClean="0">
                <a:solidFill>
                  <a:srgbClr val="800000"/>
                </a:solidFill>
                <a:latin typeface="Arial" panose="020B0604020202020204" pitchFamily="34" charset="0"/>
                <a:cs typeface="Arial" panose="020B0604020202020204" pitchFamily="34" charset="0"/>
              </a:rPr>
              <a:t>Inglés I, Inglés II, Inglés III e Inglés IV </a:t>
            </a:r>
            <a:r>
              <a:rPr lang="es-ES_tradnl" b="1" dirty="0" smtClean="0">
                <a:solidFill>
                  <a:srgbClr val="365081"/>
                </a:solidFill>
                <a:latin typeface="Arial" panose="020B0604020202020204" pitchFamily="34" charset="0"/>
                <a:cs typeface="Arial" panose="020B0604020202020204" pitchFamily="34" charset="0"/>
              </a:rPr>
              <a:t>(cada uno con un valor de 6 créditos), al final de los cuales se efectuará la pertinente evaluación del estudiante con la finalidad de comprobar que el mismo tiene los conocimientos suficientes para acreditar el dominio de dicha lengua extranjera de acuerdo a lo establecido en el Marco Común Europeo, específicamente en el nivel B1. </a:t>
            </a:r>
            <a:endParaRPr lang="es-ES_tradnl" b="1" dirty="0">
              <a:solidFill>
                <a:srgbClr val="36508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7"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SEGUNDO IDIOMA</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8"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977616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461457" y="1714221"/>
            <a:ext cx="8238688" cy="3970318"/>
          </a:xfrm>
          <a:prstGeom prst="rect">
            <a:avLst/>
          </a:prstGeom>
          <a:noFill/>
        </p:spPr>
        <p:txBody>
          <a:bodyPr wrap="square" rtlCol="0">
            <a:spAutoFit/>
          </a:bodyPr>
          <a:lstStyle/>
          <a:p>
            <a:pPr algn="just">
              <a:buBlip>
                <a:blip r:embed="rId3"/>
              </a:buBlip>
            </a:pPr>
            <a:r>
              <a:rPr lang="es-MX" b="1" dirty="0" smtClean="0">
                <a:solidFill>
                  <a:srgbClr val="365081"/>
                </a:solidFill>
                <a:latin typeface="Arial" panose="020B0604020202020204" pitchFamily="34" charset="0"/>
                <a:cs typeface="Arial" panose="020B0604020202020204" pitchFamily="34" charset="0"/>
              </a:rPr>
              <a:t> El alumno deberá realizar sus </a:t>
            </a:r>
            <a:r>
              <a:rPr lang="es-MX" b="1" dirty="0" smtClean="0">
                <a:solidFill>
                  <a:srgbClr val="800000"/>
                </a:solidFill>
                <a:latin typeface="Arial" panose="020B0604020202020204" pitchFamily="34" charset="0"/>
                <a:cs typeface="Arial" panose="020B0604020202020204" pitchFamily="34" charset="0"/>
              </a:rPr>
              <a:t>prácticas profesionales </a:t>
            </a:r>
            <a:r>
              <a:rPr lang="es-MX" b="1" dirty="0" smtClean="0">
                <a:solidFill>
                  <a:srgbClr val="365081"/>
                </a:solidFill>
                <a:latin typeface="Arial" panose="020B0604020202020204" pitchFamily="34" charset="0"/>
                <a:cs typeface="Arial" panose="020B0604020202020204" pitchFamily="34" charset="0"/>
              </a:rPr>
              <a:t>de manera obligatoria a partir del cumplimiento del 70% de los créditos (séptimo semestre). Las prácticas profesionales tiene un valor de 8 créditos en el plan de estudios.</a:t>
            </a:r>
          </a:p>
          <a:p>
            <a:pPr algn="just"/>
            <a:endParaRPr lang="es-MX" b="1" dirty="0" smtClean="0">
              <a:solidFill>
                <a:srgbClr val="365081"/>
              </a:solidFill>
              <a:latin typeface="Arial" panose="020B0604020202020204" pitchFamily="34" charset="0"/>
              <a:cs typeface="Arial" panose="020B0604020202020204" pitchFamily="34" charset="0"/>
            </a:endParaRPr>
          </a:p>
          <a:p>
            <a:pPr algn="just">
              <a:buBlip>
                <a:blip r:embed="rId3"/>
              </a:buBlip>
            </a:pPr>
            <a:r>
              <a:rPr lang="es-MX" b="1" dirty="0" smtClean="0">
                <a:solidFill>
                  <a:srgbClr val="365081"/>
                </a:solidFill>
                <a:latin typeface="Arial" panose="020B0604020202020204" pitchFamily="34" charset="0"/>
                <a:cs typeface="Arial" panose="020B0604020202020204" pitchFamily="34" charset="0"/>
              </a:rPr>
              <a:t> El alumno deberá realizar su </a:t>
            </a:r>
            <a:r>
              <a:rPr lang="es-MX" b="1" dirty="0" smtClean="0">
                <a:solidFill>
                  <a:srgbClr val="800000"/>
                </a:solidFill>
                <a:latin typeface="Arial" panose="020B0604020202020204" pitchFamily="34" charset="0"/>
                <a:cs typeface="Arial" panose="020B0604020202020204" pitchFamily="34" charset="0"/>
              </a:rPr>
              <a:t>servicio social </a:t>
            </a:r>
            <a:r>
              <a:rPr lang="es-MX" b="1" dirty="0" smtClean="0">
                <a:solidFill>
                  <a:srgbClr val="365081"/>
                </a:solidFill>
                <a:latin typeface="Arial" panose="020B0604020202020204" pitchFamily="34" charset="0"/>
                <a:cs typeface="Arial" panose="020B0604020202020204" pitchFamily="34" charset="0"/>
              </a:rPr>
              <a:t>a partir una vez que haya cursado el 60% de los créditos de su plan de estudios.</a:t>
            </a:r>
          </a:p>
          <a:p>
            <a:pPr algn="just">
              <a:buBlip>
                <a:blip r:embed="rId3"/>
              </a:buBlip>
            </a:pPr>
            <a:endParaRPr lang="es-MX" b="1" dirty="0" smtClean="0">
              <a:solidFill>
                <a:srgbClr val="365081"/>
              </a:solidFill>
              <a:latin typeface="Arial" panose="020B0604020202020204" pitchFamily="34" charset="0"/>
              <a:cs typeface="Arial" panose="020B0604020202020204" pitchFamily="34" charset="0"/>
            </a:endParaRPr>
          </a:p>
          <a:p>
            <a:pPr algn="just">
              <a:buBlip>
                <a:blip r:embed="rId3"/>
              </a:buBlip>
            </a:pPr>
            <a:r>
              <a:rPr lang="es-MX" b="1" dirty="0" smtClean="0">
                <a:solidFill>
                  <a:srgbClr val="365081"/>
                </a:solidFill>
                <a:latin typeface="Arial" panose="020B0604020202020204" pitchFamily="34" charset="0"/>
                <a:cs typeface="Arial" panose="020B0604020202020204" pitchFamily="34" charset="0"/>
              </a:rPr>
              <a:t> El alumno deberá desarrollar </a:t>
            </a:r>
            <a:r>
              <a:rPr lang="es-MX" b="1" dirty="0" smtClean="0">
                <a:solidFill>
                  <a:srgbClr val="800000"/>
                </a:solidFill>
                <a:latin typeface="Arial" panose="020B0604020202020204" pitchFamily="34" charset="0"/>
                <a:cs typeface="Arial" panose="020B0604020202020204" pitchFamily="34" charset="0"/>
              </a:rPr>
              <a:t>actividades extracurriculares </a:t>
            </a:r>
            <a:r>
              <a:rPr lang="es-MX" b="1" dirty="0" smtClean="0">
                <a:solidFill>
                  <a:srgbClr val="365081"/>
                </a:solidFill>
                <a:latin typeface="Arial" panose="020B0604020202020204" pitchFamily="34" charset="0"/>
                <a:cs typeface="Arial" panose="020B0604020202020204" pitchFamily="34" charset="0"/>
              </a:rPr>
              <a:t>que podrán consistir en cursos, seminarios, talleres, que desarrollen armónicamente aspectos de salud, arte, deporte, humanidades y responsabilidad social. Dichas actividades se registrarán en el historial académico del estudiante como formación integral y se le asignará un valor de 4 créditos (previa autorización del Coordinador de Carrera). </a:t>
            </a:r>
            <a:endParaRPr lang="es-MX" dirty="0">
              <a:solidFill>
                <a:srgbClr val="36508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7" name="Marcador de contenido 2"/>
          <p:cNvSpPr txBox="1">
            <a:spLocks/>
          </p:cNvSpPr>
          <p:nvPr/>
        </p:nvSpPr>
        <p:spPr>
          <a:xfrm>
            <a:off x="1249559" y="519317"/>
            <a:ext cx="5682870" cy="598874"/>
          </a:xfrm>
          <a:prstGeom prst="rect">
            <a:avLst/>
          </a:prstGeom>
          <a:effectLst>
            <a:outerShdw blurRad="63500" dist="558800" dir="12000000" sx="125000" sy="125000" algn="ctr" rotWithShape="0">
              <a:schemeClr val="tx1"/>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PRÁCTICAS PROFESIONALES, SERVICIO SOCIAL Y FORMACIÓN INTEGRAL</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8"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302791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3" name="2 CuadroTexto"/>
          <p:cNvSpPr txBox="1"/>
          <p:nvPr/>
        </p:nvSpPr>
        <p:spPr>
          <a:xfrm>
            <a:off x="6604237" y="666396"/>
            <a:ext cx="2295923" cy="369332"/>
          </a:xfrm>
          <a:prstGeom prst="rect">
            <a:avLst/>
          </a:prstGeom>
          <a:noFill/>
        </p:spPr>
        <p:txBody>
          <a:bodyPr wrap="square" rtlCol="0">
            <a:spAutoFit/>
          </a:bodyPr>
          <a:lstStyle/>
          <a:p>
            <a:r>
              <a:rPr lang="es-MX" b="1" dirty="0" smtClean="0">
                <a:solidFill>
                  <a:schemeClr val="tx2">
                    <a:lumMod val="50000"/>
                  </a:schemeClr>
                </a:solidFill>
                <a:latin typeface="Arial" panose="020B0604020202020204" pitchFamily="34" charset="0"/>
                <a:cs typeface="Arial" panose="020B0604020202020204" pitchFamily="34" charset="0"/>
              </a:rPr>
              <a:t>www.cucea.udg.mx</a:t>
            </a:r>
            <a:endParaRPr lang="es-MX" b="1" dirty="0">
              <a:solidFill>
                <a:schemeClr val="tx2">
                  <a:lumMod val="50000"/>
                </a:schemeClr>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260" t="9095" r="19995" b="7342"/>
          <a:stretch/>
        </p:blipFill>
        <p:spPr bwMode="auto">
          <a:xfrm>
            <a:off x="595390" y="1468965"/>
            <a:ext cx="6814318" cy="486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bajo"/>
          <p:cNvSpPr>
            <a:spLocks noChangeAspect="1"/>
          </p:cNvSpPr>
          <p:nvPr/>
        </p:nvSpPr>
        <p:spPr>
          <a:xfrm rot="-2700000" flipV="1">
            <a:off x="3254069" y="3030286"/>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1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sp>
        <p:nvSpPr>
          <p:cNvPr id="16" name="Título 1"/>
          <p:cNvSpPr txBox="1">
            <a:spLocks/>
          </p:cNvSpPr>
          <p:nvPr/>
        </p:nvSpPr>
        <p:spPr>
          <a:xfrm>
            <a:off x="1583101" y="599237"/>
            <a:ext cx="6593336" cy="746974"/>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40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PAGINA WEB</a:t>
            </a:r>
            <a:endParaRPr lang="es-MX" sz="40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8376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296093" y="583978"/>
            <a:ext cx="5604067" cy="5976306"/>
            <a:chOff x="272564" y="1846392"/>
            <a:chExt cx="9457403" cy="8226948"/>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28" t="22192" r="19315" b="6184"/>
            <a:stretch/>
          </p:blipFill>
          <p:spPr bwMode="auto">
            <a:xfrm>
              <a:off x="272564" y="1846392"/>
              <a:ext cx="9457403" cy="6139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635" t="35178" r="19308" b="31035"/>
            <a:stretch/>
          </p:blipFill>
          <p:spPr bwMode="auto">
            <a:xfrm>
              <a:off x="272564" y="7176973"/>
              <a:ext cx="9457403" cy="2896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4" name="13 Flecha abajo"/>
          <p:cNvSpPr>
            <a:spLocks noChangeAspect="1"/>
          </p:cNvSpPr>
          <p:nvPr/>
        </p:nvSpPr>
        <p:spPr>
          <a:xfrm rot="-2700000" flipV="1">
            <a:off x="4729181" y="5372464"/>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5"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PÁGINA WEB</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6"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3047793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PÁGINA WEB</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0"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8" name="17 Flecha abajo"/>
          <p:cNvSpPr>
            <a:spLocks noChangeAspect="1"/>
          </p:cNvSpPr>
          <p:nvPr/>
        </p:nvSpPr>
        <p:spPr>
          <a:xfrm rot="-2700000" flipV="1">
            <a:off x="2317898" y="3675253"/>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3"/>
          <a:stretch>
            <a:fillRect/>
          </a:stretch>
        </p:blipFill>
        <p:spPr>
          <a:xfrm>
            <a:off x="660594" y="1433898"/>
            <a:ext cx="7845889" cy="4413312"/>
          </a:xfrm>
          <a:prstGeom prst="rect">
            <a:avLst/>
          </a:prstGeom>
        </p:spPr>
      </p:pic>
    </p:spTree>
    <p:extLst>
      <p:ext uri="{BB962C8B-B14F-4D97-AF65-F5344CB8AC3E}">
        <p14:creationId xmlns:p14="http://schemas.microsoft.com/office/powerpoint/2010/main" val="3778654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CuadroTexto"/>
          <p:cNvSpPr txBox="1"/>
          <p:nvPr/>
        </p:nvSpPr>
        <p:spPr>
          <a:xfrm>
            <a:off x="1107440" y="633390"/>
            <a:ext cx="7792720" cy="5478423"/>
          </a:xfrm>
          <a:prstGeom prst="rect">
            <a:avLst/>
          </a:prstGeom>
          <a:noFill/>
        </p:spPr>
        <p:txBody>
          <a:bodyPr wrap="square" rtlCol="0">
            <a:spAutoFit/>
          </a:bodyPr>
          <a:lstStyle/>
          <a:p>
            <a:pPr>
              <a:lnSpc>
                <a:spcPts val="2800"/>
              </a:lnSpc>
              <a:buBlip>
                <a:blip r:embed="rId3"/>
              </a:buBlip>
            </a:pPr>
            <a:r>
              <a:rPr lang="es-MX" sz="1400" b="1" dirty="0" smtClean="0">
                <a:solidFill>
                  <a:srgbClr val="365081"/>
                </a:solidFill>
                <a:effectLst>
                  <a:outerShdw blurRad="38100" dist="38100" dir="2700000" algn="tl">
                    <a:srgbClr val="000000">
                      <a:alpha val="43137"/>
                    </a:srgbClr>
                  </a:outerShdw>
                </a:effectLst>
                <a:latin typeface="Arial"/>
                <a:cs typeface="Arial"/>
              </a:rPr>
              <a:t> </a:t>
            </a:r>
            <a:r>
              <a:rPr lang="es-MX" b="1" dirty="0">
                <a:solidFill>
                  <a:srgbClr val="365081"/>
                </a:solidFill>
                <a:latin typeface="Arial"/>
                <a:cs typeface="Arial"/>
              </a:rPr>
              <a:t>Bienvenida</a:t>
            </a:r>
          </a:p>
          <a:p>
            <a:pPr>
              <a:lnSpc>
                <a:spcPts val="2800"/>
              </a:lnSpc>
              <a:buBlip>
                <a:blip r:embed="rId3"/>
              </a:buBlip>
            </a:pPr>
            <a:r>
              <a:rPr lang="es-MX" b="1" dirty="0">
                <a:solidFill>
                  <a:srgbClr val="365081"/>
                </a:solidFill>
                <a:latin typeface="Arial"/>
                <a:cs typeface="Arial"/>
              </a:rPr>
              <a:t> </a:t>
            </a:r>
            <a:r>
              <a:rPr lang="es-MX" b="1" dirty="0" smtClean="0">
                <a:solidFill>
                  <a:srgbClr val="365081"/>
                </a:solidFill>
                <a:latin typeface="Arial"/>
                <a:cs typeface="Arial"/>
              </a:rPr>
              <a:t>Geografía del Centro Universitario</a:t>
            </a:r>
            <a:endParaRPr lang="es-MX" b="1" dirty="0">
              <a:solidFill>
                <a:srgbClr val="365081"/>
              </a:solidFill>
              <a:latin typeface="Arial"/>
              <a:cs typeface="Arial"/>
            </a:endParaRPr>
          </a:p>
          <a:p>
            <a:pPr>
              <a:lnSpc>
                <a:spcPts val="2800"/>
              </a:lnSpc>
              <a:buBlip>
                <a:blip r:embed="rId3"/>
              </a:buBlip>
            </a:pPr>
            <a:r>
              <a:rPr lang="es-MX" b="1" dirty="0">
                <a:solidFill>
                  <a:srgbClr val="365081"/>
                </a:solidFill>
                <a:latin typeface="Arial"/>
                <a:cs typeface="Arial"/>
              </a:rPr>
              <a:t> Sistema de créditos</a:t>
            </a:r>
          </a:p>
          <a:p>
            <a:pPr>
              <a:lnSpc>
                <a:spcPts val="2800"/>
              </a:lnSpc>
              <a:buBlip>
                <a:blip r:embed="rId3"/>
              </a:buBlip>
            </a:pPr>
            <a:r>
              <a:rPr lang="es-MX" b="1" dirty="0">
                <a:solidFill>
                  <a:srgbClr val="365081"/>
                </a:solidFill>
                <a:latin typeface="Arial"/>
                <a:cs typeface="Arial"/>
              </a:rPr>
              <a:t> Reforma Curricular</a:t>
            </a:r>
          </a:p>
          <a:p>
            <a:pPr lvl="2">
              <a:lnSpc>
                <a:spcPts val="2800"/>
              </a:lnSpc>
              <a:buBlip>
                <a:blip r:embed="rId4"/>
              </a:buBlip>
            </a:pPr>
            <a:r>
              <a:rPr lang="es-MX" b="1" dirty="0">
                <a:solidFill>
                  <a:srgbClr val="365081"/>
                </a:solidFill>
                <a:latin typeface="Arial"/>
                <a:cs typeface="Arial"/>
              </a:rPr>
              <a:t> Plan de estudios</a:t>
            </a:r>
          </a:p>
          <a:p>
            <a:pPr lvl="2">
              <a:lnSpc>
                <a:spcPts val="2800"/>
              </a:lnSpc>
              <a:buBlip>
                <a:blip r:embed="rId4"/>
              </a:buBlip>
            </a:pPr>
            <a:r>
              <a:rPr lang="es-MX" b="1" dirty="0">
                <a:solidFill>
                  <a:srgbClr val="365081"/>
                </a:solidFill>
                <a:latin typeface="Arial"/>
                <a:cs typeface="Arial"/>
              </a:rPr>
              <a:t> Orientaciones</a:t>
            </a:r>
          </a:p>
          <a:p>
            <a:pPr lvl="2">
              <a:lnSpc>
                <a:spcPts val="2800"/>
              </a:lnSpc>
              <a:buBlip>
                <a:blip r:embed="rId4"/>
              </a:buBlip>
            </a:pPr>
            <a:r>
              <a:rPr lang="es-MX" b="1" dirty="0">
                <a:solidFill>
                  <a:srgbClr val="365081"/>
                </a:solidFill>
                <a:latin typeface="Arial"/>
                <a:cs typeface="Arial"/>
              </a:rPr>
              <a:t> Segundo Idioma</a:t>
            </a:r>
          </a:p>
          <a:p>
            <a:pPr lvl="2">
              <a:lnSpc>
                <a:spcPts val="2800"/>
              </a:lnSpc>
              <a:buBlip>
                <a:blip r:embed="rId4"/>
              </a:buBlip>
            </a:pPr>
            <a:r>
              <a:rPr lang="es-MX" b="1" dirty="0">
                <a:solidFill>
                  <a:srgbClr val="365081"/>
                </a:solidFill>
                <a:latin typeface="Arial"/>
                <a:cs typeface="Arial"/>
              </a:rPr>
              <a:t> </a:t>
            </a:r>
            <a:r>
              <a:rPr lang="es-MX" b="1" dirty="0" smtClean="0">
                <a:solidFill>
                  <a:srgbClr val="365081"/>
                </a:solidFill>
                <a:latin typeface="Arial"/>
                <a:cs typeface="Arial"/>
              </a:rPr>
              <a:t>Prácticas </a:t>
            </a:r>
            <a:r>
              <a:rPr lang="es-MX" b="1" dirty="0">
                <a:solidFill>
                  <a:srgbClr val="365081"/>
                </a:solidFill>
                <a:latin typeface="Arial"/>
                <a:cs typeface="Arial"/>
              </a:rPr>
              <a:t>profesionales, Servicio social, Formación </a:t>
            </a:r>
            <a:r>
              <a:rPr lang="es-MX" b="1" dirty="0" smtClean="0">
                <a:solidFill>
                  <a:srgbClr val="365081"/>
                </a:solidFill>
                <a:latin typeface="Arial"/>
                <a:cs typeface="Arial"/>
              </a:rPr>
              <a:t>integral</a:t>
            </a:r>
          </a:p>
          <a:p>
            <a:pPr marL="0" lvl="2">
              <a:lnSpc>
                <a:spcPts val="2800"/>
              </a:lnSpc>
              <a:buBlip>
                <a:blip r:embed="rId3"/>
              </a:buBlip>
            </a:pPr>
            <a:r>
              <a:rPr lang="es-MX" b="1" dirty="0">
                <a:solidFill>
                  <a:srgbClr val="365081"/>
                </a:solidFill>
                <a:latin typeface="Arial"/>
                <a:cs typeface="Arial"/>
              </a:rPr>
              <a:t> Página WEB</a:t>
            </a:r>
          </a:p>
          <a:p>
            <a:pPr marL="0" lvl="2">
              <a:lnSpc>
                <a:spcPts val="2800"/>
              </a:lnSpc>
              <a:buBlip>
                <a:blip r:embed="rId3"/>
              </a:buBlip>
            </a:pPr>
            <a:r>
              <a:rPr lang="es-MX" b="1" dirty="0">
                <a:solidFill>
                  <a:srgbClr val="365081"/>
                </a:solidFill>
                <a:latin typeface="Arial"/>
                <a:cs typeface="Arial"/>
              </a:rPr>
              <a:t> </a:t>
            </a:r>
            <a:r>
              <a:rPr lang="es-MX" b="1" dirty="0" smtClean="0">
                <a:solidFill>
                  <a:srgbClr val="365081"/>
                </a:solidFill>
                <a:latin typeface="Arial"/>
                <a:cs typeface="Arial"/>
              </a:rPr>
              <a:t>SIIAU Escolar</a:t>
            </a:r>
            <a:endParaRPr lang="es-MX" b="1" dirty="0">
              <a:solidFill>
                <a:srgbClr val="365081"/>
              </a:solidFill>
              <a:latin typeface="Arial"/>
              <a:cs typeface="Arial"/>
            </a:endParaRPr>
          </a:p>
          <a:p>
            <a:pPr marL="0" lvl="2">
              <a:lnSpc>
                <a:spcPts val="2800"/>
              </a:lnSpc>
              <a:buBlip>
                <a:blip r:embed="rId3"/>
              </a:buBlip>
            </a:pPr>
            <a:r>
              <a:rPr lang="es-MX" b="1" dirty="0" smtClean="0">
                <a:solidFill>
                  <a:srgbClr val="365081"/>
                </a:solidFill>
                <a:latin typeface="Arial"/>
                <a:cs typeface="Arial"/>
              </a:rPr>
              <a:t> Normatividad. Reglamento General de Evaluación y Promoción de Alumnos de la Universidad de Guadalajara:  </a:t>
            </a:r>
            <a:r>
              <a:rPr lang="es-MX" b="1" dirty="0">
                <a:solidFill>
                  <a:srgbClr val="365081"/>
                </a:solidFill>
                <a:latin typeface="Arial"/>
                <a:cs typeface="Arial"/>
              </a:rPr>
              <a:t>Art. 33., art. 34. art. 35, art 53</a:t>
            </a:r>
            <a:r>
              <a:rPr lang="es-MX" b="1" dirty="0" smtClean="0">
                <a:solidFill>
                  <a:srgbClr val="365081"/>
                </a:solidFill>
                <a:latin typeface="Arial"/>
                <a:cs typeface="Arial"/>
              </a:rPr>
              <a:t>.</a:t>
            </a:r>
          </a:p>
          <a:p>
            <a:pPr marL="0" lvl="2">
              <a:lnSpc>
                <a:spcPts val="2800"/>
              </a:lnSpc>
              <a:buBlip>
                <a:blip r:embed="rId3"/>
              </a:buBlip>
            </a:pPr>
            <a:r>
              <a:rPr lang="es-MX" b="1" dirty="0" smtClean="0">
                <a:solidFill>
                  <a:srgbClr val="365081"/>
                </a:solidFill>
                <a:latin typeface="Arial"/>
                <a:cs typeface="Arial"/>
              </a:rPr>
              <a:t>Curso de Nivelación de Matemáticas I</a:t>
            </a:r>
            <a:endParaRPr lang="es-MX" b="1" dirty="0">
              <a:solidFill>
                <a:srgbClr val="365081"/>
              </a:solidFill>
              <a:latin typeface="Arial"/>
              <a:cs typeface="Arial"/>
            </a:endParaRPr>
          </a:p>
        </p:txBody>
      </p:sp>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9468" t="13462"/>
          <a:stretch/>
        </p:blipFill>
        <p:spPr>
          <a:xfrm>
            <a:off x="-12879" y="-12879"/>
            <a:ext cx="1549758" cy="1616646"/>
          </a:xfrm>
          <a:prstGeom prst="rect">
            <a:avLst/>
          </a:prstGeom>
        </p:spPr>
      </p:pic>
    </p:spTree>
    <p:extLst>
      <p:ext uri="{BB962C8B-B14F-4D97-AF65-F5344CB8AC3E}">
        <p14:creationId xmlns:p14="http://schemas.microsoft.com/office/powerpoint/2010/main" val="237485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REDES SOCIALES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0"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8" name="17 Flecha abajo"/>
          <p:cNvSpPr>
            <a:spLocks noChangeAspect="1"/>
          </p:cNvSpPr>
          <p:nvPr/>
        </p:nvSpPr>
        <p:spPr>
          <a:xfrm rot="-2700000" flipV="1">
            <a:off x="4104168" y="3675252"/>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72" t="5573" r="36454" b="4201"/>
          <a:stretch/>
        </p:blipFill>
        <p:spPr bwMode="auto">
          <a:xfrm>
            <a:off x="4037571" y="1096115"/>
            <a:ext cx="4296713" cy="4827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943013" y="1743739"/>
            <a:ext cx="2636874" cy="627321"/>
          </a:xfrm>
          <a:prstGeom prst="rect">
            <a:avLst/>
          </a:prstGeom>
          <a:gradFill flip="none" rotWithShape="1">
            <a:gsLst>
              <a:gs pos="0">
                <a:srgbClr val="1E59A8">
                  <a:shade val="30000"/>
                  <a:satMod val="115000"/>
                </a:srgbClr>
              </a:gs>
              <a:gs pos="50000">
                <a:srgbClr val="1E59A8">
                  <a:shade val="67500"/>
                  <a:satMod val="115000"/>
                </a:srgbClr>
              </a:gs>
              <a:gs pos="100000">
                <a:srgbClr val="1E59A8">
                  <a:shade val="100000"/>
                  <a:satMod val="115000"/>
                </a:srgbClr>
              </a:gs>
            </a:gsLst>
            <a:lin ang="162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r>
              <a:rPr lang="es-MX" sz="2800" b="1" dirty="0" smtClean="0"/>
              <a:t>NIN CUCEA</a:t>
            </a:r>
            <a:endParaRPr lang="es-MX" sz="2800" b="1"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267541"/>
            <a:ext cx="1374368" cy="1374368"/>
          </a:xfrm>
          <a:prstGeom prst="rect">
            <a:avLst/>
          </a:prstGeom>
          <a:ln>
            <a:noFill/>
          </a:ln>
          <a:effectLst>
            <a:outerShdw blurRad="292100" dist="139700" dir="2700000" algn="tl" rotWithShape="0">
              <a:srgbClr val="333333">
                <a:alpha val="65000"/>
              </a:srgbClr>
            </a:outerShdw>
          </a:effectLst>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611" y="3954725"/>
            <a:ext cx="1198839" cy="1027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17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REDES SOCIALES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0"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8" name="17 Flecha abajo"/>
          <p:cNvSpPr>
            <a:spLocks noChangeAspect="1"/>
          </p:cNvSpPr>
          <p:nvPr/>
        </p:nvSpPr>
        <p:spPr>
          <a:xfrm rot="-2700000" flipV="1">
            <a:off x="4104168" y="3675252"/>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3" name="2 Rectángulo"/>
          <p:cNvSpPr/>
          <p:nvPr/>
        </p:nvSpPr>
        <p:spPr>
          <a:xfrm>
            <a:off x="272565" y="4199860"/>
            <a:ext cx="2636874" cy="627321"/>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MX" sz="2800" b="1" dirty="0" smtClean="0"/>
              <a:t>@NINCUCEA</a:t>
            </a:r>
            <a:endParaRPr lang="es-MX" sz="2800" b="1"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97" t="2789" r="15639" b="3996"/>
          <a:stretch/>
        </p:blipFill>
        <p:spPr bwMode="auto">
          <a:xfrm>
            <a:off x="3203168" y="1261107"/>
            <a:ext cx="5654424" cy="4166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22" y="2566456"/>
            <a:ext cx="1534793" cy="1247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167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5"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SIIAU ESCOLAR</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6"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87" t="12874" r="19311" b="7080"/>
          <a:stretch/>
        </p:blipFill>
        <p:spPr bwMode="auto">
          <a:xfrm>
            <a:off x="272565" y="1307804"/>
            <a:ext cx="7275471" cy="4838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CuadroTexto"/>
          <p:cNvSpPr txBox="1"/>
          <p:nvPr/>
        </p:nvSpPr>
        <p:spPr>
          <a:xfrm>
            <a:off x="6604237" y="666396"/>
            <a:ext cx="2295923" cy="369332"/>
          </a:xfrm>
          <a:prstGeom prst="rect">
            <a:avLst/>
          </a:prstGeom>
          <a:noFill/>
        </p:spPr>
        <p:txBody>
          <a:bodyPr wrap="square" rtlCol="0">
            <a:spAutoFit/>
          </a:bodyPr>
          <a:lstStyle/>
          <a:p>
            <a:r>
              <a:rPr lang="es-MX" b="1" dirty="0" smtClean="0">
                <a:solidFill>
                  <a:schemeClr val="tx2">
                    <a:lumMod val="50000"/>
                  </a:schemeClr>
                </a:solidFill>
                <a:latin typeface="Arial" panose="020B0604020202020204" pitchFamily="34" charset="0"/>
                <a:cs typeface="Arial" panose="020B0604020202020204" pitchFamily="34" charset="0"/>
              </a:rPr>
              <a:t>www.siiau.udg.mx</a:t>
            </a:r>
            <a:endParaRPr lang="es-MX" b="1" dirty="0">
              <a:solidFill>
                <a:schemeClr val="tx2">
                  <a:lumMod val="50000"/>
                </a:schemeClr>
              </a:solidFill>
              <a:latin typeface="Arial" panose="020B0604020202020204" pitchFamily="34" charset="0"/>
              <a:cs typeface="Arial" panose="020B0604020202020204" pitchFamily="34" charset="0"/>
            </a:endParaRPr>
          </a:p>
        </p:txBody>
      </p:sp>
      <p:sp>
        <p:nvSpPr>
          <p:cNvPr id="20" name="19 Flecha abajo"/>
          <p:cNvSpPr>
            <a:spLocks noChangeAspect="1"/>
          </p:cNvSpPr>
          <p:nvPr/>
        </p:nvSpPr>
        <p:spPr>
          <a:xfrm rot="-2700000" flipV="1">
            <a:off x="1424875" y="3588623"/>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93040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9"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SIIAU ESCOLAR</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0"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28" r="29655" b="44939"/>
          <a:stretch/>
        </p:blipFill>
        <p:spPr bwMode="auto">
          <a:xfrm>
            <a:off x="1004218" y="1633696"/>
            <a:ext cx="7533726"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815422" y="3798575"/>
            <a:ext cx="3066466" cy="369332"/>
          </a:xfrm>
          <a:prstGeom prst="rect">
            <a:avLst/>
          </a:prstGeom>
          <a:noFill/>
        </p:spPr>
        <p:txBody>
          <a:bodyPr wrap="square" rtlCol="0">
            <a:spAutoFit/>
          </a:bodyPr>
          <a:lstStyle/>
          <a:p>
            <a:pPr algn="just"/>
            <a:r>
              <a:rPr lang="es-MX" b="1" dirty="0" smtClean="0">
                <a:solidFill>
                  <a:srgbClr val="002060"/>
                </a:solidFill>
                <a:latin typeface="Arial"/>
                <a:cs typeface="Arial"/>
              </a:rPr>
              <a:t>Ingresa tu Código y NIP</a:t>
            </a:r>
          </a:p>
        </p:txBody>
      </p:sp>
      <p:sp>
        <p:nvSpPr>
          <p:cNvPr id="14" name="13 Flecha abajo"/>
          <p:cNvSpPr>
            <a:spLocks noChangeAspect="1"/>
          </p:cNvSpPr>
          <p:nvPr/>
        </p:nvSpPr>
        <p:spPr>
          <a:xfrm rot="-2700000" flipV="1">
            <a:off x="4684967" y="3514194"/>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8905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rotWithShape="1">
          <a:blip r:embed="rId2"/>
          <a:srcRect t="-602" r="-622" b="4667"/>
          <a:stretch/>
        </p:blipFill>
        <p:spPr bwMode="auto">
          <a:xfrm>
            <a:off x="570331" y="1270844"/>
            <a:ext cx="8007612" cy="3701750"/>
          </a:xfrm>
          <a:prstGeom prst="rect">
            <a:avLst/>
          </a:prstGeom>
          <a:ln>
            <a:noFill/>
          </a:ln>
          <a:extLst>
            <a:ext uri="{53640926-AAD7-44D8-BBD7-CCE9431645EC}">
              <a14:shadowObscured xmlns:a14="http://schemas.microsoft.com/office/drawing/2010/main"/>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7"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SIIAU ESCOLAR</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8"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14" name="Imagen 13"/>
          <p:cNvPicPr/>
          <p:nvPr/>
        </p:nvPicPr>
        <p:blipFill rotWithShape="1">
          <a:blip r:embed="rId4"/>
          <a:srcRect t="7241" r="90950" b="58971"/>
          <a:stretch/>
        </p:blipFill>
        <p:spPr bwMode="auto">
          <a:xfrm>
            <a:off x="1249558" y="2486296"/>
            <a:ext cx="762122" cy="1563189"/>
          </a:xfrm>
          <a:prstGeom prst="rect">
            <a:avLst/>
          </a:prstGeom>
          <a:ln>
            <a:noFill/>
          </a:ln>
          <a:extLst>
            <a:ext uri="{53640926-AAD7-44D8-BBD7-CCE9431645EC}">
              <a14:shadowObscured xmlns:a14="http://schemas.microsoft.com/office/drawing/2010/main"/>
            </a:ext>
          </a:extLst>
        </p:spPr>
      </p:pic>
      <p:sp>
        <p:nvSpPr>
          <p:cNvPr id="15" name="14 Flecha abajo"/>
          <p:cNvSpPr>
            <a:spLocks noChangeAspect="1"/>
          </p:cNvSpPr>
          <p:nvPr/>
        </p:nvSpPr>
        <p:spPr>
          <a:xfrm rot="-2700000" flipV="1">
            <a:off x="1583138" y="3156417"/>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3" name="12 Flecha abajo"/>
          <p:cNvSpPr>
            <a:spLocks noChangeAspect="1"/>
          </p:cNvSpPr>
          <p:nvPr/>
        </p:nvSpPr>
        <p:spPr>
          <a:xfrm rot="-2700000" flipV="1">
            <a:off x="1030133" y="2217565"/>
            <a:ext cx="212651" cy="2764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16" name="Imagen 15"/>
          <p:cNvPicPr/>
          <p:nvPr/>
        </p:nvPicPr>
        <p:blipFill rotWithShape="1">
          <a:blip r:embed="rId5"/>
          <a:srcRect l="7940" t="-6755" r="1637" b="32710"/>
          <a:stretch/>
        </p:blipFill>
        <p:spPr bwMode="auto">
          <a:xfrm>
            <a:off x="2297702" y="2692717"/>
            <a:ext cx="5994219" cy="36471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58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2483851" y="5512644"/>
            <a:ext cx="3649967" cy="746974"/>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MX" sz="40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Conoce tu </a:t>
            </a:r>
          </a:p>
          <a:p>
            <a:pPr>
              <a:spcBef>
                <a:spcPts val="1000"/>
              </a:spcBef>
              <a:buFont typeface="Arial" panose="020B0604020202020204" pitchFamily="34" charset="0"/>
              <a:buNone/>
            </a:pPr>
            <a:r>
              <a:rPr lang="es-MX" sz="40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normatividad</a:t>
            </a:r>
            <a:endParaRPr lang="es-MX" sz="40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
        <p:nvSpPr>
          <p:cNvPr id="11"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NORMATIVIDAD</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2"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38861"/>
            <a:ext cx="819958" cy="1681041"/>
          </a:xfrm>
          <a:prstGeom prst="rect">
            <a:avLst/>
          </a:prstGeom>
        </p:spPr>
      </p:pic>
      <p:sp>
        <p:nvSpPr>
          <p:cNvPr id="14" name="32 CuadroTexto"/>
          <p:cNvSpPr txBox="1"/>
          <p:nvPr/>
        </p:nvSpPr>
        <p:spPr>
          <a:xfrm>
            <a:off x="497384" y="1549560"/>
            <a:ext cx="8125621" cy="3801041"/>
          </a:xfrm>
          <a:prstGeom prst="rect">
            <a:avLst/>
          </a:prstGeom>
          <a:noFill/>
        </p:spPr>
        <p:txBody>
          <a:bodyPr wrap="square" rtlCol="0">
            <a:spAutoFit/>
          </a:bodyPr>
          <a:lstStyle/>
          <a:p>
            <a:pPr marL="228600" indent="-228600" algn="just">
              <a:spcBef>
                <a:spcPts val="1000"/>
              </a:spcBef>
              <a:buClr>
                <a:srgbClr val="0070C0"/>
              </a:buClr>
              <a:buFont typeface="Wingdings" panose="05000000000000000000" pitchFamily="2" charset="2"/>
              <a:buChar char="ü"/>
            </a:pPr>
            <a:r>
              <a:rPr lang="es-MX" sz="3600" dirty="0"/>
              <a:t>Para solicitar un derecho debes cumplir con tu obligación</a:t>
            </a:r>
            <a:r>
              <a:rPr lang="es-MX" sz="3600" dirty="0" smtClean="0"/>
              <a:t>.</a:t>
            </a:r>
          </a:p>
          <a:p>
            <a:pPr marL="228600" indent="-228600" algn="just">
              <a:spcBef>
                <a:spcPts val="1000"/>
              </a:spcBef>
              <a:buClr>
                <a:srgbClr val="0070C0"/>
              </a:buClr>
              <a:buFont typeface="Wingdings" panose="05000000000000000000" pitchFamily="2" charset="2"/>
              <a:buChar char="ü"/>
            </a:pPr>
            <a:endParaRPr lang="es-MX" sz="3600" dirty="0" smtClean="0"/>
          </a:p>
          <a:p>
            <a:pPr marL="228600" indent="-228600" algn="just">
              <a:spcBef>
                <a:spcPts val="1000"/>
              </a:spcBef>
              <a:buClr>
                <a:srgbClr val="0070C0"/>
              </a:buClr>
              <a:buFont typeface="Wingdings" panose="05000000000000000000" pitchFamily="2" charset="2"/>
              <a:buChar char="ü"/>
            </a:pPr>
            <a:r>
              <a:rPr lang="es-MX" sz="3600" dirty="0"/>
              <a:t>El desconocimiento de la Ley no te exime de su aplicación </a:t>
            </a:r>
          </a:p>
          <a:p>
            <a:pPr algn="just">
              <a:spcBef>
                <a:spcPts val="1000"/>
              </a:spcBef>
              <a:buClr>
                <a:srgbClr val="FAA33E"/>
              </a:buClr>
            </a:pPr>
            <a:endParaRPr lang="es-MX" sz="3600" dirty="0"/>
          </a:p>
        </p:txBody>
      </p:sp>
      <p:sp>
        <p:nvSpPr>
          <p:cNvPr id="19" name="31 CuadroTexto"/>
          <p:cNvSpPr txBox="1"/>
          <p:nvPr/>
        </p:nvSpPr>
        <p:spPr>
          <a:xfrm>
            <a:off x="5895971" y="284015"/>
            <a:ext cx="2646294" cy="1107996"/>
          </a:xfrm>
          <a:prstGeom prst="rect">
            <a:avLst/>
          </a:prstGeom>
          <a:noFill/>
        </p:spPr>
        <p:txBody>
          <a:bodyPr wrap="square" rtlCol="0">
            <a:spAutoFit/>
          </a:bodyPr>
          <a:lstStyle/>
          <a:p>
            <a:pPr algn="r"/>
            <a:r>
              <a:rPr lang="es-MX" sz="1600" dirty="0" smtClean="0">
                <a:solidFill>
                  <a:srgbClr val="606060"/>
                </a:solidFill>
              </a:rPr>
              <a:t>Reglamento </a:t>
            </a:r>
            <a:r>
              <a:rPr lang="es-MX" sz="1600" dirty="0">
                <a:solidFill>
                  <a:srgbClr val="606060"/>
                </a:solidFill>
              </a:rPr>
              <a:t>de Evaluación y Promoción de Alumnos de la Universidad de Guadalajara</a:t>
            </a:r>
          </a:p>
          <a:p>
            <a:pPr algn="r"/>
            <a:endParaRPr lang="es-MX" b="1" dirty="0" smtClean="0">
              <a:solidFill>
                <a:srgbClr val="800000"/>
              </a:solidFill>
              <a:latin typeface="Tw Cen MT" pitchFamily="34" charset="0"/>
            </a:endParaRPr>
          </a:p>
        </p:txBody>
      </p:sp>
    </p:spTree>
    <p:extLst>
      <p:ext uri="{BB962C8B-B14F-4D97-AF65-F5344CB8AC3E}">
        <p14:creationId xmlns:p14="http://schemas.microsoft.com/office/powerpoint/2010/main" val="2283310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20" y="1041991"/>
            <a:ext cx="7417063" cy="5562798"/>
          </a:xfrm>
          <a:prstGeom prst="rect">
            <a:avLst/>
          </a:prstGeom>
        </p:spPr>
      </p:pic>
      <p:sp>
        <p:nvSpPr>
          <p:cNvPr id="32" name="31 CuadroTexto"/>
          <p:cNvSpPr txBox="1"/>
          <p:nvPr/>
        </p:nvSpPr>
        <p:spPr>
          <a:xfrm>
            <a:off x="6943059" y="1357257"/>
            <a:ext cx="2076485" cy="1815882"/>
          </a:xfrm>
          <a:prstGeom prst="rect">
            <a:avLst/>
          </a:prstGeom>
          <a:noFill/>
        </p:spPr>
        <p:txBody>
          <a:bodyPr wrap="square" rtlCol="0">
            <a:spAutoFit/>
          </a:bodyPr>
          <a:lstStyle/>
          <a:p>
            <a:pPr algn="r"/>
            <a:r>
              <a:rPr lang="es-MX" sz="1400" b="1" dirty="0" smtClean="0">
                <a:solidFill>
                  <a:srgbClr val="365081"/>
                </a:solidFill>
                <a:latin typeface="Arial"/>
                <a:cs typeface="Arial"/>
              </a:rPr>
              <a:t>Reglamento General de Evaluación y Promoción de Alumnos de la Universidad de Guadalajara</a:t>
            </a:r>
          </a:p>
          <a:p>
            <a:pPr algn="r"/>
            <a:r>
              <a:rPr lang="es-MX" sz="1400" b="1" dirty="0" smtClean="0">
                <a:solidFill>
                  <a:srgbClr val="365081"/>
                </a:solidFill>
                <a:latin typeface="Arial"/>
                <a:cs typeface="Arial"/>
              </a:rPr>
              <a:t>ART. 33, ART.34, ART.35</a:t>
            </a:r>
          </a:p>
        </p:txBody>
      </p:sp>
      <p:pic>
        <p:nvPicPr>
          <p:cNvPr id="29" name="Imagen 28"/>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8" name="Título 1"/>
          <p:cNvSpPr txBox="1">
            <a:spLocks/>
          </p:cNvSpPr>
          <p:nvPr/>
        </p:nvSpPr>
        <p:spPr>
          <a:xfrm>
            <a:off x="1028359" y="373258"/>
            <a:ext cx="8211333" cy="746974"/>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32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¿Qué hago si repruebo una materia?</a:t>
            </a:r>
            <a:endParaRPr lang="es-MX" sz="32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3908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5106737" y="345128"/>
            <a:ext cx="3857751" cy="1169551"/>
          </a:xfrm>
          <a:prstGeom prst="rect">
            <a:avLst/>
          </a:prstGeom>
          <a:noFill/>
        </p:spPr>
        <p:txBody>
          <a:bodyPr wrap="square" rtlCol="0">
            <a:spAutoFit/>
          </a:bodyPr>
          <a:lstStyle/>
          <a:p>
            <a:pPr algn="r"/>
            <a:r>
              <a:rPr lang="es-MX" sz="1400" b="1" dirty="0" smtClean="0">
                <a:solidFill>
                  <a:srgbClr val="365081"/>
                </a:solidFill>
                <a:latin typeface="Arial"/>
                <a:cs typeface="Arial"/>
              </a:rPr>
              <a:t>Reglamento General de Evaluación y Promoción de Alumnos de la Universidad de Guadalajara</a:t>
            </a:r>
          </a:p>
          <a:p>
            <a:pPr algn="r"/>
            <a:r>
              <a:rPr lang="es-MX" sz="1400" b="1" dirty="0" smtClean="0">
                <a:solidFill>
                  <a:srgbClr val="365081"/>
                </a:solidFill>
                <a:latin typeface="Arial"/>
                <a:cs typeface="Arial"/>
              </a:rPr>
              <a:t>ART. 53 y 54</a:t>
            </a:r>
          </a:p>
          <a:p>
            <a:pPr algn="r"/>
            <a:endParaRPr lang="es-MX" sz="1400" b="1" dirty="0" smtClean="0">
              <a:solidFill>
                <a:srgbClr val="365081"/>
              </a:solidFill>
              <a:latin typeface="Arial"/>
              <a:cs typeface="Arial"/>
            </a:endParaRPr>
          </a:p>
        </p:txBody>
      </p:sp>
      <p:sp>
        <p:nvSpPr>
          <p:cNvPr id="33" name="32 CuadroTexto"/>
          <p:cNvSpPr txBox="1"/>
          <p:nvPr/>
        </p:nvSpPr>
        <p:spPr>
          <a:xfrm>
            <a:off x="720760" y="1828800"/>
            <a:ext cx="7437720" cy="2246769"/>
          </a:xfrm>
          <a:prstGeom prst="rect">
            <a:avLst/>
          </a:prstGeom>
          <a:noFill/>
        </p:spPr>
        <p:txBody>
          <a:bodyPr wrap="square" rtlCol="0">
            <a:spAutoFit/>
          </a:bodyPr>
          <a:lstStyle/>
          <a:p>
            <a:pPr algn="just"/>
            <a:r>
              <a:rPr lang="es-MX" sz="2000" b="1" dirty="0" smtClean="0">
                <a:solidFill>
                  <a:srgbClr val="800000"/>
                </a:solidFill>
                <a:latin typeface="Arial" panose="020B0604020202020204" pitchFamily="34" charset="0"/>
                <a:cs typeface="Arial" panose="020B0604020202020204" pitchFamily="34" charset="0"/>
              </a:rPr>
              <a:t>Art. 53.- </a:t>
            </a:r>
            <a:r>
              <a:rPr lang="es-MX" sz="2000" b="1" dirty="0" smtClean="0">
                <a:solidFill>
                  <a:schemeClr val="tx2">
                    <a:lumMod val="75000"/>
                  </a:schemeClr>
                </a:solidFill>
                <a:latin typeface="Arial" panose="020B0604020202020204" pitchFamily="34" charset="0"/>
                <a:cs typeface="Arial" panose="020B0604020202020204" pitchFamily="34" charset="0"/>
              </a:rPr>
              <a:t>Los alumnos podrán </a:t>
            </a:r>
            <a:r>
              <a:rPr lang="es-MX" sz="2000" b="1" dirty="0" smtClean="0">
                <a:solidFill>
                  <a:srgbClr val="800000"/>
                </a:solidFill>
                <a:latin typeface="Arial" panose="020B0604020202020204" pitchFamily="34" charset="0"/>
                <a:cs typeface="Arial" panose="020B0604020202020204" pitchFamily="34" charset="0"/>
              </a:rPr>
              <a:t>justificar la falta de asistencia </a:t>
            </a:r>
            <a:r>
              <a:rPr lang="es-MX" sz="2000" b="1" dirty="0" smtClean="0">
                <a:solidFill>
                  <a:schemeClr val="tx2">
                    <a:lumMod val="75000"/>
                  </a:schemeClr>
                </a:solidFill>
                <a:latin typeface="Arial" panose="020B0604020202020204" pitchFamily="34" charset="0"/>
                <a:cs typeface="Arial" panose="020B0604020202020204" pitchFamily="34" charset="0"/>
              </a:rPr>
              <a:t>a clases por alguna de las siguientes causas:</a:t>
            </a:r>
          </a:p>
          <a:p>
            <a:pPr algn="just">
              <a:buFont typeface="Arial" pitchFamily="34" charset="0"/>
              <a:buChar char="•"/>
            </a:pPr>
            <a:r>
              <a:rPr lang="es-MX" sz="2000" b="1" dirty="0" smtClean="0">
                <a:solidFill>
                  <a:schemeClr val="tx2">
                    <a:lumMod val="75000"/>
                  </a:schemeClr>
                </a:solidFill>
                <a:latin typeface="Arial" panose="020B0604020202020204" pitchFamily="34" charset="0"/>
                <a:cs typeface="Arial" panose="020B0604020202020204" pitchFamily="34" charset="0"/>
              </a:rPr>
              <a:t>     Por enfermedad.</a:t>
            </a:r>
          </a:p>
          <a:p>
            <a:pPr algn="just">
              <a:buFont typeface="Arial" pitchFamily="34" charset="0"/>
              <a:buChar char="•"/>
            </a:pPr>
            <a:r>
              <a:rPr lang="es-MX" sz="2000" b="1" dirty="0" smtClean="0">
                <a:solidFill>
                  <a:schemeClr val="tx2">
                    <a:lumMod val="75000"/>
                  </a:schemeClr>
                </a:solidFill>
                <a:latin typeface="Arial" panose="020B0604020202020204" pitchFamily="34" charset="0"/>
                <a:cs typeface="Arial" panose="020B0604020202020204" pitchFamily="34" charset="0"/>
              </a:rPr>
              <a:t> Por el cumplimiento de una comisión conferida por una autoridad universitaria</a:t>
            </a:r>
          </a:p>
          <a:p>
            <a:pPr algn="just">
              <a:buFont typeface="Arial" pitchFamily="34" charset="0"/>
              <a:buChar char="•"/>
            </a:pPr>
            <a:r>
              <a:rPr lang="es-MX" sz="2000" b="1" dirty="0" smtClean="0">
                <a:solidFill>
                  <a:schemeClr val="tx2">
                    <a:lumMod val="75000"/>
                  </a:schemeClr>
                </a:solidFill>
                <a:latin typeface="Arial" panose="020B0604020202020204" pitchFamily="34" charset="0"/>
                <a:cs typeface="Arial" panose="020B0604020202020204" pitchFamily="34" charset="0"/>
              </a:rPr>
              <a:t>   Por causa de fuerza mayor justificada que impida al alumnos asistir, a juicio del Coordinador de Carrera.</a:t>
            </a:r>
          </a:p>
        </p:txBody>
      </p:sp>
      <p:sp>
        <p:nvSpPr>
          <p:cNvPr id="34" name="33 CuadroTexto"/>
          <p:cNvSpPr txBox="1"/>
          <p:nvPr/>
        </p:nvSpPr>
        <p:spPr>
          <a:xfrm>
            <a:off x="720760" y="4380706"/>
            <a:ext cx="7437720" cy="1323439"/>
          </a:xfrm>
          <a:prstGeom prst="rect">
            <a:avLst/>
          </a:prstGeom>
          <a:noFill/>
        </p:spPr>
        <p:txBody>
          <a:bodyPr wrap="square" rtlCol="0">
            <a:spAutoFit/>
          </a:bodyPr>
          <a:lstStyle/>
          <a:p>
            <a:pPr algn="just"/>
            <a:r>
              <a:rPr lang="es-MX" sz="2000" b="1" dirty="0" smtClean="0">
                <a:solidFill>
                  <a:srgbClr val="800000"/>
                </a:solidFill>
                <a:latin typeface="Arial" panose="020B0604020202020204" pitchFamily="34" charset="0"/>
                <a:cs typeface="Arial" panose="020B0604020202020204" pitchFamily="34" charset="0"/>
              </a:rPr>
              <a:t>Art. 54.- </a:t>
            </a:r>
            <a:r>
              <a:rPr lang="es-MX" sz="2000" b="1" dirty="0" smtClean="0">
                <a:solidFill>
                  <a:schemeClr val="tx2">
                    <a:lumMod val="75000"/>
                  </a:schemeClr>
                </a:solidFill>
                <a:latin typeface="Arial" panose="020B0604020202020204" pitchFamily="34" charset="0"/>
                <a:cs typeface="Arial" panose="020B0604020202020204" pitchFamily="34" charset="0"/>
              </a:rPr>
              <a:t>El alumnos deberá justificar las inasistencias con el </a:t>
            </a:r>
            <a:r>
              <a:rPr lang="es-MX" sz="2000" b="1" dirty="0" smtClean="0">
                <a:solidFill>
                  <a:srgbClr val="800000"/>
                </a:solidFill>
                <a:latin typeface="Arial" panose="020B0604020202020204" pitchFamily="34" charset="0"/>
                <a:cs typeface="Arial" panose="020B0604020202020204" pitchFamily="34" charset="0"/>
              </a:rPr>
              <a:t>documento idóneo </a:t>
            </a:r>
            <a:r>
              <a:rPr lang="es-MX" sz="2000" b="1" dirty="0" smtClean="0">
                <a:solidFill>
                  <a:schemeClr val="tx2">
                    <a:lumMod val="75000"/>
                  </a:schemeClr>
                </a:solidFill>
                <a:latin typeface="Arial" panose="020B0604020202020204" pitchFamily="34" charset="0"/>
                <a:cs typeface="Arial" panose="020B0604020202020204" pitchFamily="34" charset="0"/>
              </a:rPr>
              <a:t>al Coordinador de Carrera, dentro de los </a:t>
            </a:r>
            <a:r>
              <a:rPr lang="es-MX" sz="2000" b="1" dirty="0">
                <a:solidFill>
                  <a:srgbClr val="800000"/>
                </a:solidFill>
                <a:latin typeface="Arial" panose="020B0604020202020204" pitchFamily="34" charset="0"/>
                <a:cs typeface="Arial" panose="020B0604020202020204" pitchFamily="34" charset="0"/>
              </a:rPr>
              <a:t>5</a:t>
            </a:r>
            <a:r>
              <a:rPr lang="es-MX" sz="2000" b="1" dirty="0" smtClean="0">
                <a:solidFill>
                  <a:srgbClr val="800000"/>
                </a:solidFill>
                <a:latin typeface="Arial" panose="020B0604020202020204" pitchFamily="34" charset="0"/>
                <a:cs typeface="Arial" panose="020B0604020202020204" pitchFamily="34" charset="0"/>
              </a:rPr>
              <a:t> días hábiles siguientes </a:t>
            </a:r>
            <a:r>
              <a:rPr lang="es-MX" sz="2000" b="1" dirty="0" smtClean="0">
                <a:solidFill>
                  <a:schemeClr val="tx2">
                    <a:lumMod val="75000"/>
                  </a:schemeClr>
                </a:solidFill>
                <a:latin typeface="Arial" panose="020B0604020202020204" pitchFamily="34" charset="0"/>
                <a:cs typeface="Arial" panose="020B0604020202020204" pitchFamily="34" charset="0"/>
              </a:rPr>
              <a:t>a la fecha en que haya reanudado sus estudios.</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10"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Tree>
    <p:extLst>
      <p:ext uri="{BB962C8B-B14F-4D97-AF65-F5344CB8AC3E}">
        <p14:creationId xmlns:p14="http://schemas.microsoft.com/office/powerpoint/2010/main" val="4231882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redondeado"/>
          <p:cNvSpPr/>
          <p:nvPr/>
        </p:nvSpPr>
        <p:spPr>
          <a:xfrm>
            <a:off x="446865" y="2680780"/>
            <a:ext cx="1400660" cy="947321"/>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endParaRPr lang="es-MX" sz="11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El </a:t>
            </a:r>
            <a:r>
              <a:rPr lang="es-MX" sz="1100" dirty="0">
                <a:effectLst/>
                <a:latin typeface="Arial" panose="020B0604020202020204" pitchFamily="34" charset="0"/>
                <a:ea typeface="Calibri" panose="020F0502020204030204" pitchFamily="34" charset="0"/>
                <a:cs typeface="Arial" panose="020B0604020202020204" pitchFamily="34" charset="0"/>
              </a:rPr>
              <a:t>aspirante es admitido a los programas de licenciatura del CUCEA</a:t>
            </a:r>
          </a:p>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0" name="2 Rectángulo redondeado"/>
          <p:cNvSpPr/>
          <p:nvPr/>
        </p:nvSpPr>
        <p:spPr>
          <a:xfrm>
            <a:off x="2128473" y="2624963"/>
            <a:ext cx="1245936" cy="9906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endParaRPr lang="es-MX" sz="11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El </a:t>
            </a:r>
            <a:r>
              <a:rPr lang="es-MX" sz="1100" dirty="0">
                <a:effectLst/>
                <a:latin typeface="Arial" panose="020B0604020202020204" pitchFamily="34" charset="0"/>
                <a:ea typeface="Calibri" panose="020F0502020204030204" pitchFamily="34" charset="0"/>
                <a:cs typeface="Arial" panose="020B0604020202020204" pitchFamily="34" charset="0"/>
              </a:rPr>
              <a:t>alumno presenta una evaluación diagnóstica de matemáticas</a:t>
            </a:r>
          </a:p>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1" name="3 Elipse"/>
          <p:cNvSpPr/>
          <p:nvPr/>
        </p:nvSpPr>
        <p:spPr>
          <a:xfrm>
            <a:off x="2128473" y="1632735"/>
            <a:ext cx="1245936" cy="466725"/>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r>
              <a:rPr lang="es-MX" sz="1100">
                <a:effectLst/>
                <a:latin typeface="Arial" panose="020B0604020202020204" pitchFamily="34" charset="0"/>
                <a:ea typeface="Calibri" panose="020F0502020204030204" pitchFamily="34" charset="0"/>
                <a:cs typeface="Arial" panose="020B0604020202020204" pitchFamily="34" charset="0"/>
              </a:rPr>
              <a:t>Aprueba</a:t>
            </a:r>
          </a:p>
        </p:txBody>
      </p:sp>
      <p:sp>
        <p:nvSpPr>
          <p:cNvPr id="12" name="4 Elipse"/>
          <p:cNvSpPr/>
          <p:nvPr/>
        </p:nvSpPr>
        <p:spPr>
          <a:xfrm>
            <a:off x="2128473" y="4155867"/>
            <a:ext cx="1245936" cy="466725"/>
          </a:xfrm>
          <a:prstGeom prst="ellipse">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r>
              <a:rPr lang="es-MX" sz="1100">
                <a:effectLst/>
                <a:latin typeface="Arial" panose="020B0604020202020204" pitchFamily="34" charset="0"/>
                <a:ea typeface="Calibri" panose="020F0502020204030204" pitchFamily="34" charset="0"/>
                <a:cs typeface="Arial" panose="020B0604020202020204" pitchFamily="34" charset="0"/>
              </a:rPr>
              <a:t>No aprueba</a:t>
            </a:r>
          </a:p>
        </p:txBody>
      </p:sp>
      <p:sp>
        <p:nvSpPr>
          <p:cNvPr id="13" name="8 Rectángulo"/>
          <p:cNvSpPr/>
          <p:nvPr/>
        </p:nvSpPr>
        <p:spPr>
          <a:xfrm>
            <a:off x="3747103" y="1470149"/>
            <a:ext cx="1270695" cy="584516"/>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r>
              <a:rPr lang="es-MX" sz="1100">
                <a:effectLst/>
                <a:latin typeface="Arial" panose="020B0604020202020204" pitchFamily="34" charset="0"/>
                <a:ea typeface="Calibri" panose="020F0502020204030204" pitchFamily="34" charset="0"/>
                <a:cs typeface="Arial" panose="020B0604020202020204" pitchFamily="34" charset="0"/>
              </a:rPr>
              <a:t>Cursa la materia de Matemáticas I</a:t>
            </a:r>
          </a:p>
        </p:txBody>
      </p:sp>
      <p:sp>
        <p:nvSpPr>
          <p:cNvPr id="14" name="11 Rectángulo"/>
          <p:cNvSpPr/>
          <p:nvPr/>
        </p:nvSpPr>
        <p:spPr>
          <a:xfrm>
            <a:off x="3747103" y="4046554"/>
            <a:ext cx="1270695" cy="69024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r>
              <a:rPr lang="es-MX" sz="1100">
                <a:effectLst/>
                <a:latin typeface="Arial" panose="020B0604020202020204" pitchFamily="34" charset="0"/>
                <a:ea typeface="Calibri" panose="020F0502020204030204" pitchFamily="34" charset="0"/>
                <a:cs typeface="Arial" panose="020B0604020202020204" pitchFamily="34" charset="0"/>
              </a:rPr>
              <a:t>Se inscribe en línea al curso de nivelación </a:t>
            </a:r>
          </a:p>
        </p:txBody>
      </p:sp>
      <p:sp>
        <p:nvSpPr>
          <p:cNvPr id="15" name="12 Entrada manual"/>
          <p:cNvSpPr/>
          <p:nvPr/>
        </p:nvSpPr>
        <p:spPr>
          <a:xfrm flipH="1">
            <a:off x="5254929" y="3091688"/>
            <a:ext cx="1332044" cy="361950"/>
          </a:xfrm>
          <a:prstGeom prst="flowChartManualInpu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r>
              <a:rPr lang="es-MX" sz="1100">
                <a:effectLst/>
                <a:latin typeface="Arial" panose="020B0604020202020204" pitchFamily="34" charset="0"/>
                <a:ea typeface="Calibri" panose="020F0502020204030204" pitchFamily="34" charset="0"/>
                <a:cs typeface="Arial" panose="020B0604020202020204" pitchFamily="34" charset="0"/>
              </a:rPr>
              <a:t>Paga el curso</a:t>
            </a:r>
          </a:p>
        </p:txBody>
      </p:sp>
      <p:sp>
        <p:nvSpPr>
          <p:cNvPr id="16" name="13 Entrada manual"/>
          <p:cNvSpPr/>
          <p:nvPr/>
        </p:nvSpPr>
        <p:spPr>
          <a:xfrm flipH="1">
            <a:off x="5267745" y="4729988"/>
            <a:ext cx="1319228" cy="609600"/>
          </a:xfrm>
          <a:prstGeom prst="flowChartManualInpu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Asiste al curso de nivelación </a:t>
            </a:r>
          </a:p>
        </p:txBody>
      </p:sp>
      <p:sp>
        <p:nvSpPr>
          <p:cNvPr id="17" name="14 Entrada manual"/>
          <p:cNvSpPr/>
          <p:nvPr/>
        </p:nvSpPr>
        <p:spPr>
          <a:xfrm>
            <a:off x="5267745" y="2257505"/>
            <a:ext cx="1319228" cy="681786"/>
          </a:xfrm>
          <a:prstGeom prst="flowChartManualInpu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Selecciona un horario, viernes y sábado</a:t>
            </a:r>
          </a:p>
        </p:txBody>
      </p:sp>
      <p:sp>
        <p:nvSpPr>
          <p:cNvPr id="18" name="15 Entrada manual"/>
          <p:cNvSpPr/>
          <p:nvPr/>
        </p:nvSpPr>
        <p:spPr>
          <a:xfrm>
            <a:off x="5254929" y="5534857"/>
            <a:ext cx="1319228" cy="523875"/>
          </a:xfrm>
          <a:prstGeom prst="flowChartManualInpu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Se evalúa el curso</a:t>
            </a:r>
          </a:p>
        </p:txBody>
      </p:sp>
      <p:sp>
        <p:nvSpPr>
          <p:cNvPr id="19" name="19 Preparación"/>
          <p:cNvSpPr/>
          <p:nvPr/>
        </p:nvSpPr>
        <p:spPr>
          <a:xfrm>
            <a:off x="7008009" y="5534857"/>
            <a:ext cx="1253468" cy="495124"/>
          </a:xfrm>
          <a:prstGeom prst="flowChartPreparation">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pPr>
            <a:endParaRPr lang="es-MX" sz="11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Aprueba</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0" name="20 Preparación"/>
          <p:cNvSpPr/>
          <p:nvPr/>
        </p:nvSpPr>
        <p:spPr>
          <a:xfrm>
            <a:off x="3747103" y="5563255"/>
            <a:ext cx="1270695" cy="466725"/>
          </a:xfrm>
          <a:prstGeom prst="flowChartPreparation">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endParaRPr lang="es-MX" sz="11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No </a:t>
            </a:r>
            <a:r>
              <a:rPr lang="es-MX" sz="1100" dirty="0">
                <a:effectLst/>
                <a:latin typeface="Arial" panose="020B0604020202020204" pitchFamily="34" charset="0"/>
                <a:ea typeface="Calibri" panose="020F0502020204030204" pitchFamily="34" charset="0"/>
                <a:cs typeface="Arial" panose="020B0604020202020204" pitchFamily="34" charset="0"/>
              </a:rPr>
              <a:t>aprueba</a:t>
            </a:r>
          </a:p>
          <a:p>
            <a:pP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 </a:t>
            </a:r>
          </a:p>
        </p:txBody>
      </p:sp>
      <p:cxnSp>
        <p:nvCxnSpPr>
          <p:cNvPr id="21" name="21 Conector recto de flecha"/>
          <p:cNvCxnSpPr/>
          <p:nvPr/>
        </p:nvCxnSpPr>
        <p:spPr>
          <a:xfrm flipV="1">
            <a:off x="1847524" y="3101219"/>
            <a:ext cx="260588" cy="9525"/>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2" name="22 Conector recto de flecha"/>
          <p:cNvCxnSpPr>
            <a:stCxn id="10" idx="0"/>
            <a:endCxn id="11" idx="4"/>
          </p:cNvCxnSpPr>
          <p:nvPr/>
        </p:nvCxnSpPr>
        <p:spPr>
          <a:xfrm flipV="1">
            <a:off x="2751441" y="2099460"/>
            <a:ext cx="0" cy="525503"/>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3" name="23 Conector recto de flecha"/>
          <p:cNvCxnSpPr>
            <a:stCxn id="11" idx="6"/>
            <a:endCxn id="13" idx="1"/>
          </p:cNvCxnSpPr>
          <p:nvPr/>
        </p:nvCxnSpPr>
        <p:spPr>
          <a:xfrm flipV="1">
            <a:off x="3374409" y="1762407"/>
            <a:ext cx="372694" cy="103691"/>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4" name="24 Conector recto de flecha"/>
          <p:cNvCxnSpPr/>
          <p:nvPr/>
        </p:nvCxnSpPr>
        <p:spPr>
          <a:xfrm>
            <a:off x="2727008" y="3615563"/>
            <a:ext cx="0" cy="542931"/>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5" name="25 Conector recto de flecha"/>
          <p:cNvCxnSpPr>
            <a:stCxn id="12" idx="6"/>
            <a:endCxn id="14" idx="1"/>
          </p:cNvCxnSpPr>
          <p:nvPr/>
        </p:nvCxnSpPr>
        <p:spPr>
          <a:xfrm>
            <a:off x="3374409" y="4389230"/>
            <a:ext cx="372694" cy="2447"/>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6" name="30 Conector recto"/>
          <p:cNvCxnSpPr>
            <a:stCxn id="14" idx="0"/>
          </p:cNvCxnSpPr>
          <p:nvPr/>
        </p:nvCxnSpPr>
        <p:spPr>
          <a:xfrm flipH="1" flipV="1">
            <a:off x="4382450" y="2209674"/>
            <a:ext cx="1" cy="1836880"/>
          </a:xfrm>
          <a:prstGeom prst="line">
            <a:avLst/>
          </a:prstGeom>
        </p:spPr>
        <p:style>
          <a:lnRef idx="2">
            <a:schemeClr val="accent5"/>
          </a:lnRef>
          <a:fillRef idx="1">
            <a:schemeClr val="lt1"/>
          </a:fillRef>
          <a:effectRef idx="0">
            <a:schemeClr val="accent5"/>
          </a:effectRef>
          <a:fontRef idx="minor">
            <a:schemeClr val="dk1"/>
          </a:fontRef>
        </p:style>
      </p:cxnSp>
      <p:cxnSp>
        <p:nvCxnSpPr>
          <p:cNvPr id="27" name="31 Conector recto"/>
          <p:cNvCxnSpPr/>
          <p:nvPr/>
        </p:nvCxnSpPr>
        <p:spPr>
          <a:xfrm>
            <a:off x="4382451" y="2209673"/>
            <a:ext cx="1538500" cy="1"/>
          </a:xfrm>
          <a:prstGeom prst="line">
            <a:avLst/>
          </a:prstGeom>
        </p:spPr>
        <p:style>
          <a:lnRef idx="2">
            <a:schemeClr val="accent5"/>
          </a:lnRef>
          <a:fillRef idx="1">
            <a:schemeClr val="lt1"/>
          </a:fillRef>
          <a:effectRef idx="0">
            <a:schemeClr val="accent5"/>
          </a:effectRef>
          <a:fontRef idx="minor">
            <a:schemeClr val="dk1"/>
          </a:fontRef>
        </p:style>
      </p:cxnSp>
      <p:cxnSp>
        <p:nvCxnSpPr>
          <p:cNvPr id="28" name="32 Conector recto de flecha"/>
          <p:cNvCxnSpPr>
            <a:endCxn id="17" idx="0"/>
          </p:cNvCxnSpPr>
          <p:nvPr/>
        </p:nvCxnSpPr>
        <p:spPr>
          <a:xfrm>
            <a:off x="5914543" y="2209674"/>
            <a:ext cx="12816" cy="11601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29" name="33 Conector recto de flecha"/>
          <p:cNvCxnSpPr>
            <a:stCxn id="17" idx="2"/>
            <a:endCxn id="15" idx="0"/>
          </p:cNvCxnSpPr>
          <p:nvPr/>
        </p:nvCxnSpPr>
        <p:spPr>
          <a:xfrm flipH="1">
            <a:off x="5920951" y="2939291"/>
            <a:ext cx="6408" cy="188592"/>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0" name="34 Conector recto de flecha"/>
          <p:cNvCxnSpPr>
            <a:stCxn id="15" idx="2"/>
            <a:endCxn id="33" idx="0"/>
          </p:cNvCxnSpPr>
          <p:nvPr/>
        </p:nvCxnSpPr>
        <p:spPr>
          <a:xfrm>
            <a:off x="5920951" y="3453638"/>
            <a:ext cx="6408" cy="21717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1" name="35 Conector recto de flecha"/>
          <p:cNvCxnSpPr>
            <a:stCxn id="33" idx="2"/>
            <a:endCxn id="16" idx="0"/>
          </p:cNvCxnSpPr>
          <p:nvPr/>
        </p:nvCxnSpPr>
        <p:spPr>
          <a:xfrm>
            <a:off x="5927359" y="4596638"/>
            <a:ext cx="0" cy="19431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2" name="37 Conector recto de flecha"/>
          <p:cNvCxnSpPr>
            <a:stCxn id="18" idx="3"/>
            <a:endCxn id="19" idx="1"/>
          </p:cNvCxnSpPr>
          <p:nvPr/>
        </p:nvCxnSpPr>
        <p:spPr>
          <a:xfrm flipV="1">
            <a:off x="6574157" y="5782419"/>
            <a:ext cx="433852" cy="14376"/>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33" name="38 Entrada manual"/>
          <p:cNvSpPr/>
          <p:nvPr/>
        </p:nvSpPr>
        <p:spPr>
          <a:xfrm>
            <a:off x="5267745" y="3567938"/>
            <a:ext cx="1319228" cy="1028700"/>
          </a:xfrm>
          <a:prstGeom prst="flowChartManualInpu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r>
              <a:rPr lang="es-MX" sz="1100" dirty="0">
                <a:effectLst/>
                <a:latin typeface="Arial" panose="020B0604020202020204" pitchFamily="34" charset="0"/>
                <a:ea typeface="Calibri" panose="020F0502020204030204" pitchFamily="34" charset="0"/>
                <a:cs typeface="Arial" panose="020B0604020202020204" pitchFamily="34" charset="0"/>
              </a:rPr>
              <a:t>Da de baja el curso de  Matemáticas I </a:t>
            </a:r>
            <a:r>
              <a:rPr lang="es-MX" sz="1100" dirty="0" smtClean="0">
                <a:effectLst/>
                <a:latin typeface="Arial" panose="020B0604020202020204" pitchFamily="34" charset="0"/>
                <a:ea typeface="Calibri" panose="020F0502020204030204" pitchFamily="34" charset="0"/>
                <a:cs typeface="Arial" panose="020B0604020202020204" pitchFamily="34" charset="0"/>
              </a:rPr>
              <a:t>en Control  Escolar</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34" name="39 Conector recto de flecha"/>
          <p:cNvCxnSpPr>
            <a:stCxn id="16" idx="2"/>
            <a:endCxn id="18" idx="0"/>
          </p:cNvCxnSpPr>
          <p:nvPr/>
        </p:nvCxnSpPr>
        <p:spPr>
          <a:xfrm flipH="1">
            <a:off x="5914543" y="5339588"/>
            <a:ext cx="12816" cy="247657"/>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5" name="40 Conector recto de flecha"/>
          <p:cNvCxnSpPr>
            <a:stCxn id="18" idx="1"/>
            <a:endCxn id="20" idx="3"/>
          </p:cNvCxnSpPr>
          <p:nvPr/>
        </p:nvCxnSpPr>
        <p:spPr>
          <a:xfrm flipH="1" flipV="1">
            <a:off x="5017798" y="5796618"/>
            <a:ext cx="237131" cy="177"/>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6" name="42 Conector recto"/>
          <p:cNvCxnSpPr>
            <a:stCxn id="19" idx="0"/>
          </p:cNvCxnSpPr>
          <p:nvPr/>
        </p:nvCxnSpPr>
        <p:spPr>
          <a:xfrm flipV="1">
            <a:off x="7634743" y="1762407"/>
            <a:ext cx="0" cy="3772450"/>
          </a:xfrm>
          <a:prstGeom prst="line">
            <a:avLst/>
          </a:prstGeom>
          <a:ln/>
        </p:spPr>
        <p:style>
          <a:lnRef idx="2">
            <a:schemeClr val="accent5"/>
          </a:lnRef>
          <a:fillRef idx="1">
            <a:schemeClr val="lt1"/>
          </a:fillRef>
          <a:effectRef idx="0">
            <a:schemeClr val="accent5"/>
          </a:effectRef>
          <a:fontRef idx="minor">
            <a:schemeClr val="dk1"/>
          </a:fontRef>
        </p:style>
      </p:cxnSp>
      <p:cxnSp>
        <p:nvCxnSpPr>
          <p:cNvPr id="37" name="43 Conector recto de flecha"/>
          <p:cNvCxnSpPr>
            <a:endCxn id="13" idx="3"/>
          </p:cNvCxnSpPr>
          <p:nvPr/>
        </p:nvCxnSpPr>
        <p:spPr>
          <a:xfrm flipH="1">
            <a:off x="5017798" y="1762407"/>
            <a:ext cx="2616945"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38" name="44 Conector recto de flecha"/>
          <p:cNvCxnSpPr>
            <a:stCxn id="20" idx="0"/>
            <a:endCxn id="14" idx="2"/>
          </p:cNvCxnSpPr>
          <p:nvPr/>
        </p:nvCxnSpPr>
        <p:spPr>
          <a:xfrm flipV="1">
            <a:off x="4382451" y="4736799"/>
            <a:ext cx="0" cy="826456"/>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pic>
        <p:nvPicPr>
          <p:cNvPr id="42" name="Imagen 5"/>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39"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sp>
        <p:nvSpPr>
          <p:cNvPr id="43" name="Título 1"/>
          <p:cNvSpPr txBox="1">
            <a:spLocks/>
          </p:cNvSpPr>
          <p:nvPr/>
        </p:nvSpPr>
        <p:spPr>
          <a:xfrm>
            <a:off x="1583101" y="85056"/>
            <a:ext cx="6593336" cy="1154825"/>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36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Curso de Nivelación para Matemáticas I</a:t>
            </a:r>
            <a:endParaRPr lang="es-MX" sz="36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
        <p:nvSpPr>
          <p:cNvPr id="2" name="1 CuadroTexto"/>
          <p:cNvSpPr txBox="1"/>
          <p:nvPr/>
        </p:nvSpPr>
        <p:spPr>
          <a:xfrm>
            <a:off x="340661" y="5058042"/>
            <a:ext cx="2484880"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MX" sz="1400" dirty="0" smtClean="0"/>
              <a:t>El examen diagnóstico se presenta durante las dos primeras semanas de clases.</a:t>
            </a:r>
            <a:endParaRPr lang="es-MX" sz="1400" dirty="0"/>
          </a:p>
        </p:txBody>
      </p:sp>
      <p:sp>
        <p:nvSpPr>
          <p:cNvPr id="4" name="3 Flecha arriba"/>
          <p:cNvSpPr/>
          <p:nvPr/>
        </p:nvSpPr>
        <p:spPr>
          <a:xfrm rot="1619459">
            <a:off x="1609800" y="3509358"/>
            <a:ext cx="233466" cy="1560909"/>
          </a:xfrm>
          <a:prstGeom prs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839447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5"/>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39"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sp>
        <p:nvSpPr>
          <p:cNvPr id="43" name="Título 1"/>
          <p:cNvSpPr txBox="1">
            <a:spLocks/>
          </p:cNvSpPr>
          <p:nvPr/>
        </p:nvSpPr>
        <p:spPr>
          <a:xfrm>
            <a:off x="1391715" y="2094610"/>
            <a:ext cx="6593336" cy="1154825"/>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36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Temario para examen Diagnóstico de Matemáticas I</a:t>
            </a:r>
          </a:p>
          <a:p>
            <a:pPr algn="l">
              <a:spcBef>
                <a:spcPts val="1000"/>
              </a:spcBef>
              <a:buFont typeface="Arial" panose="020B0604020202020204" pitchFamily="34" charset="0"/>
              <a:buNone/>
            </a:pPr>
            <a:endParaRPr lang="es-MX" sz="36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a:p>
            <a:pPr algn="l">
              <a:spcBef>
                <a:spcPts val="1000"/>
              </a:spcBef>
            </a:pPr>
            <a:r>
              <a:rPr lang="es-MX" sz="3600" dirty="0">
                <a:hlinkClick r:id="rId3"/>
              </a:rPr>
              <a:t>http://</a:t>
            </a:r>
            <a:r>
              <a:rPr lang="es-MX" sz="3200" dirty="0">
                <a:hlinkClick r:id="rId3"/>
              </a:rPr>
              <a:t>metodos.cucea.udg.mx/guia_examendiagnostico_mate/diagnostico.pdf</a:t>
            </a:r>
            <a:endParaRPr lang="es-MX" sz="36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296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345440" y="1470080"/>
            <a:ext cx="8483684" cy="4770537"/>
          </a:xfrm>
          <a:prstGeom prst="rect">
            <a:avLst/>
          </a:prstGeom>
          <a:noFill/>
          <a:ln>
            <a:noFill/>
          </a:ln>
        </p:spPr>
        <p:txBody>
          <a:bodyPr wrap="square" rtlCol="0">
            <a:spAutoFit/>
          </a:bodyPr>
          <a:lstStyle/>
          <a:p>
            <a:pPr algn="just"/>
            <a:r>
              <a:rPr lang="es-MX" sz="1600" dirty="0" smtClean="0">
                <a:solidFill>
                  <a:srgbClr val="365081"/>
                </a:solidFill>
                <a:latin typeface="Arial"/>
                <a:cs typeface="Arial"/>
              </a:rPr>
              <a:t>El </a:t>
            </a:r>
            <a:r>
              <a:rPr lang="es-MX" sz="1600" dirty="0">
                <a:solidFill>
                  <a:srgbClr val="365081"/>
                </a:solidFill>
                <a:latin typeface="Arial"/>
                <a:cs typeface="Arial"/>
              </a:rPr>
              <a:t>camino que hoy </a:t>
            </a:r>
            <a:r>
              <a:rPr lang="es-MX" sz="1600" dirty="0" smtClean="0">
                <a:solidFill>
                  <a:srgbClr val="365081"/>
                </a:solidFill>
                <a:latin typeface="Arial"/>
                <a:cs typeface="Arial"/>
              </a:rPr>
              <a:t>emprenden, </a:t>
            </a:r>
            <a:r>
              <a:rPr lang="es-MX" sz="1600" dirty="0">
                <a:solidFill>
                  <a:srgbClr val="365081"/>
                </a:solidFill>
                <a:latin typeface="Arial"/>
                <a:cs typeface="Arial"/>
              </a:rPr>
              <a:t>seguramente estará acompañado de preguntas, temores</a:t>
            </a:r>
            <a:r>
              <a:rPr lang="es-MX" sz="1600" dirty="0" smtClean="0">
                <a:solidFill>
                  <a:srgbClr val="365081"/>
                </a:solidFill>
                <a:latin typeface="Arial"/>
                <a:cs typeface="Arial"/>
              </a:rPr>
              <a:t>, dudas </a:t>
            </a:r>
            <a:r>
              <a:rPr lang="es-MX" sz="1600" dirty="0">
                <a:solidFill>
                  <a:srgbClr val="365081"/>
                </a:solidFill>
                <a:latin typeface="Arial"/>
                <a:cs typeface="Arial"/>
              </a:rPr>
              <a:t>y expectativas sobre distintas </a:t>
            </a:r>
            <a:r>
              <a:rPr lang="es-MX" sz="1600" dirty="0" smtClean="0">
                <a:solidFill>
                  <a:srgbClr val="365081"/>
                </a:solidFill>
                <a:latin typeface="Arial"/>
                <a:cs typeface="Arial"/>
              </a:rPr>
              <a:t>cuestiones por lo que es </a:t>
            </a:r>
            <a:r>
              <a:rPr lang="es-MX" sz="1600" dirty="0">
                <a:solidFill>
                  <a:srgbClr val="365081"/>
                </a:solidFill>
                <a:latin typeface="Arial"/>
                <a:cs typeface="Arial"/>
              </a:rPr>
              <a:t>importante que </a:t>
            </a:r>
            <a:r>
              <a:rPr lang="es-MX" sz="1600" dirty="0" smtClean="0">
                <a:solidFill>
                  <a:srgbClr val="365081"/>
                </a:solidFill>
                <a:latin typeface="Arial"/>
                <a:cs typeface="Arial"/>
              </a:rPr>
              <a:t>sepan </a:t>
            </a:r>
            <a:r>
              <a:rPr lang="es-MX" sz="1600" dirty="0">
                <a:solidFill>
                  <a:srgbClr val="365081"/>
                </a:solidFill>
                <a:latin typeface="Arial"/>
                <a:cs typeface="Arial"/>
              </a:rPr>
              <a:t>que no </a:t>
            </a:r>
            <a:r>
              <a:rPr lang="es-MX" sz="1600" dirty="0" smtClean="0">
                <a:solidFill>
                  <a:srgbClr val="365081"/>
                </a:solidFill>
                <a:latin typeface="Arial"/>
                <a:cs typeface="Arial"/>
              </a:rPr>
              <a:t>están solos, </a:t>
            </a:r>
            <a:r>
              <a:rPr lang="es-MX" sz="1600" dirty="0">
                <a:solidFill>
                  <a:srgbClr val="365081"/>
                </a:solidFill>
                <a:latin typeface="Arial"/>
                <a:cs typeface="Arial"/>
              </a:rPr>
              <a:t>todos los que somos parte de </a:t>
            </a:r>
            <a:r>
              <a:rPr lang="es-MX" sz="1600" dirty="0" smtClean="0">
                <a:solidFill>
                  <a:srgbClr val="365081"/>
                </a:solidFill>
                <a:latin typeface="Arial"/>
                <a:cs typeface="Arial"/>
              </a:rPr>
              <a:t>este Centro Universitario: personal académico y administrativo, las autoridades y los mismos estudiantes, los acompañaremos  durante esta transición.</a:t>
            </a:r>
          </a:p>
          <a:p>
            <a:pPr algn="just"/>
            <a:endParaRPr lang="es-MX" sz="1600" dirty="0" smtClean="0">
              <a:solidFill>
                <a:srgbClr val="365081"/>
              </a:solidFill>
              <a:latin typeface="Arial"/>
              <a:cs typeface="Arial"/>
            </a:endParaRPr>
          </a:p>
          <a:p>
            <a:pPr algn="just"/>
            <a:r>
              <a:rPr lang="es-MX" sz="1600" dirty="0" smtClean="0">
                <a:solidFill>
                  <a:srgbClr val="365081"/>
                </a:solidFill>
                <a:latin typeface="Arial"/>
                <a:cs typeface="Arial"/>
              </a:rPr>
              <a:t>Dentro de estos espacios académicos tendrán la oportunidad de vivir grandes experiencias, siendo la principal formarse como Licenciandos en Negocios Internacionales, disfrútenlo, porque alcanzar este reto los hará sentirte orgullosos de ustedes mismos.</a:t>
            </a:r>
          </a:p>
          <a:p>
            <a:pPr algn="just"/>
            <a:endParaRPr lang="es-MX" sz="1600" dirty="0">
              <a:solidFill>
                <a:srgbClr val="365081"/>
              </a:solidFill>
              <a:latin typeface="Arial"/>
              <a:cs typeface="Arial"/>
            </a:endParaRPr>
          </a:p>
          <a:p>
            <a:pPr algn="just"/>
            <a:r>
              <a:rPr lang="es-MX" sz="1600" dirty="0" smtClean="0">
                <a:solidFill>
                  <a:srgbClr val="365081"/>
                </a:solidFill>
                <a:latin typeface="Arial"/>
                <a:cs typeface="Arial"/>
              </a:rPr>
              <a:t>La licenciatura que hoy inician, cuenta con una acreditación que avala la calidad de la misma, además </a:t>
            </a:r>
            <a:r>
              <a:rPr lang="es-MX" sz="1600" dirty="0">
                <a:solidFill>
                  <a:srgbClr val="365081"/>
                </a:solidFill>
                <a:latin typeface="Arial"/>
                <a:cs typeface="Arial"/>
              </a:rPr>
              <a:t>presenta un plan de estudios reformado con la finalidad de </a:t>
            </a:r>
            <a:r>
              <a:rPr lang="es-MX" sz="1600" dirty="0" smtClean="0">
                <a:solidFill>
                  <a:srgbClr val="365081"/>
                </a:solidFill>
                <a:latin typeface="Arial"/>
                <a:cs typeface="Arial"/>
              </a:rPr>
              <a:t>garantizar la pertinencia y el desarrollo de competencias profesionales en quienes egresan de la misma, por lo que deben sentirse seguros de que están cursando un programa académico de calidad.</a:t>
            </a:r>
          </a:p>
          <a:p>
            <a:pPr algn="just"/>
            <a:endParaRPr lang="es-MX" sz="1600" dirty="0">
              <a:solidFill>
                <a:srgbClr val="365081"/>
              </a:solidFill>
              <a:latin typeface="Arial"/>
              <a:cs typeface="Arial"/>
            </a:endParaRPr>
          </a:p>
          <a:p>
            <a:pPr algn="just"/>
            <a:r>
              <a:rPr lang="es-MX" sz="1600" dirty="0" smtClean="0">
                <a:solidFill>
                  <a:srgbClr val="365081"/>
                </a:solidFill>
                <a:latin typeface="Arial"/>
                <a:cs typeface="Arial"/>
              </a:rPr>
              <a:t>La coordinadora de la licenciatura y todo el equipo de la coordinación estamos a sus ordenes, pueden recurrir a nosotros las veces que sea necesario, nuestra tarea es guiarlos, apoyarlos y orientarlos.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sp>
        <p:nvSpPr>
          <p:cNvPr id="5" name="Título 1"/>
          <p:cNvSpPr>
            <a:spLocks noGrp="1"/>
          </p:cNvSpPr>
          <p:nvPr>
            <p:ph type="ctrTitle"/>
          </p:nvPr>
        </p:nvSpPr>
        <p:spPr>
          <a:xfrm>
            <a:off x="1583101" y="599237"/>
            <a:ext cx="3206720" cy="746974"/>
          </a:xfrm>
          <a:effectLst>
            <a:outerShdw blurRad="63500" dist="558800" dir="12000000" sx="125000" sy="125000" algn="ctr" rotWithShape="0">
              <a:schemeClr val="tx1"/>
            </a:outerShdw>
          </a:effectLst>
        </p:spPr>
        <p:txBody>
          <a:bodyPr vert="horz" lIns="91440" tIns="45720" rIns="91440" bIns="45720" rtlCol="0">
            <a:noAutofit/>
          </a:bodyPr>
          <a:lstStyle/>
          <a:p>
            <a:pPr algn="l">
              <a:spcBef>
                <a:spcPts val="1000"/>
              </a:spcBef>
              <a:buFont typeface="Arial" panose="020B0604020202020204" pitchFamily="34" charset="0"/>
            </a:pPr>
            <a:r>
              <a:rPr lang="es-MX" sz="40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Bienvenida</a:t>
            </a:r>
            <a:endParaRPr lang="es-MX" sz="40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Tree>
    <p:extLst>
      <p:ext uri="{BB962C8B-B14F-4D97-AF65-F5344CB8AC3E}">
        <p14:creationId xmlns:p14="http://schemas.microsoft.com/office/powerpoint/2010/main" val="3887596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p:spPr>
      </p:pic>
      <p:sp>
        <p:nvSpPr>
          <p:cNvPr id="8" name="Título 1"/>
          <p:cNvSpPr txBox="1">
            <a:spLocks/>
          </p:cNvSpPr>
          <p:nvPr/>
        </p:nvSpPr>
        <p:spPr>
          <a:xfrm>
            <a:off x="1062104" y="2711298"/>
            <a:ext cx="7454573" cy="1154825"/>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MX" sz="28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COORDINACIÓN DE LA LICENCIATURA EN NEGOCIOS INTERNACIONALES</a:t>
            </a:r>
            <a:endParaRPr lang="es-MX" sz="28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pic>
        <p:nvPicPr>
          <p:cNvPr id="7" name="Marcador de contenido 4"/>
          <p:cNvPicPr>
            <a:picLocks noChangeAspect="1"/>
          </p:cNvPicPr>
          <p:nvPr/>
        </p:nvPicPr>
        <p:blipFill rotWithShape="1">
          <a:blip r:embed="rId3">
            <a:extLst>
              <a:ext uri="{28A0092B-C50C-407E-A947-70E740481C1C}">
                <a14:useLocalDpi xmlns:a14="http://schemas.microsoft.com/office/drawing/2010/main" val="0"/>
              </a:ext>
            </a:extLst>
          </a:blip>
          <a:srcRect b="28811"/>
          <a:stretch/>
        </p:blipFill>
        <p:spPr>
          <a:xfrm>
            <a:off x="0" y="5695711"/>
            <a:ext cx="9144000" cy="1162289"/>
          </a:xfrm>
          <a:prstGeom prst="rect">
            <a:avLst/>
          </a:prstGeom>
        </p:spPr>
      </p:pic>
    </p:spTree>
    <p:extLst>
      <p:ext uri="{BB962C8B-B14F-4D97-AF65-F5344CB8AC3E}">
        <p14:creationId xmlns:p14="http://schemas.microsoft.com/office/powerpoint/2010/main" val="946098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23181"/>
            <a:ext cx="819958" cy="1681041"/>
          </a:xfrm>
          <a:prstGeom prst="rect">
            <a:avLst/>
          </a:prstGeom>
        </p:spPr>
      </p:pic>
      <p:sp>
        <p:nvSpPr>
          <p:cNvPr id="10" name="Marcador de contenido 9"/>
          <p:cNvSpPr>
            <a:spLocks noGrp="1"/>
          </p:cNvSpPr>
          <p:nvPr>
            <p:ph idx="1"/>
          </p:nvPr>
        </p:nvSpPr>
        <p:spPr>
          <a:xfrm>
            <a:off x="457200" y="1527759"/>
            <a:ext cx="8229600" cy="4525963"/>
          </a:xfrm>
        </p:spPr>
        <p:txBody>
          <a:bodyPr vert="horz" lIns="91440" tIns="45720" rIns="91440" bIns="45720" rtlCol="0">
            <a:normAutofit fontScale="92500" lnSpcReduction="10000"/>
          </a:bodyPr>
          <a:lstStyle/>
          <a:p>
            <a:pPr algn="just"/>
            <a:r>
              <a:rPr lang="es-MX" sz="2200" dirty="0">
                <a:solidFill>
                  <a:srgbClr val="365081"/>
                </a:solidFill>
                <a:latin typeface="Arial"/>
                <a:cs typeface="Arial"/>
              </a:rPr>
              <a:t>Orientación a los alumnos en los diversos aspectos relacionados con las instancias académicas del Centro y con la trayectoria a seguir en el plan de estudios.</a:t>
            </a:r>
          </a:p>
          <a:p>
            <a:pPr algn="just"/>
            <a:endParaRPr lang="es-MX" sz="2200" dirty="0">
              <a:solidFill>
                <a:srgbClr val="365081"/>
              </a:solidFill>
              <a:latin typeface="Arial"/>
              <a:cs typeface="Arial"/>
            </a:endParaRPr>
          </a:p>
          <a:p>
            <a:pPr algn="just"/>
            <a:r>
              <a:rPr lang="es-MX" sz="2200" dirty="0">
                <a:solidFill>
                  <a:srgbClr val="365081"/>
                </a:solidFill>
                <a:latin typeface="Arial"/>
                <a:cs typeface="Arial"/>
              </a:rPr>
              <a:t>Información a los estudiantes acerca de dónde acudir en caso de requerir asesoría</a:t>
            </a:r>
            <a:r>
              <a:rPr lang="es-MX" sz="2200" dirty="0" smtClean="0">
                <a:solidFill>
                  <a:srgbClr val="365081"/>
                </a:solidFill>
                <a:latin typeface="Arial"/>
                <a:cs typeface="Arial"/>
              </a:rPr>
              <a:t>.</a:t>
            </a:r>
          </a:p>
          <a:p>
            <a:pPr algn="just"/>
            <a:endParaRPr lang="es-MX" sz="2200" dirty="0">
              <a:solidFill>
                <a:srgbClr val="365081"/>
              </a:solidFill>
              <a:latin typeface="Arial"/>
              <a:cs typeface="Arial"/>
            </a:endParaRPr>
          </a:p>
          <a:p>
            <a:pPr algn="just"/>
            <a:r>
              <a:rPr lang="es-MX" sz="2200" dirty="0">
                <a:solidFill>
                  <a:srgbClr val="365081"/>
                </a:solidFill>
                <a:latin typeface="Arial"/>
                <a:cs typeface="Arial"/>
              </a:rPr>
              <a:t>Atención de problemáticas especiales de los estudiantes: expedición de justificantes, constancias para la realización de trámites específicos, entre otros</a:t>
            </a:r>
            <a:r>
              <a:rPr lang="es-MX" sz="2200" dirty="0" smtClean="0">
                <a:solidFill>
                  <a:srgbClr val="365081"/>
                </a:solidFill>
                <a:latin typeface="Arial"/>
                <a:cs typeface="Arial"/>
              </a:rPr>
              <a:t>.</a:t>
            </a:r>
          </a:p>
          <a:p>
            <a:pPr algn="just"/>
            <a:endParaRPr lang="es-MX" sz="2200" dirty="0">
              <a:solidFill>
                <a:srgbClr val="365081"/>
              </a:solidFill>
              <a:latin typeface="Arial"/>
              <a:cs typeface="Arial"/>
            </a:endParaRPr>
          </a:p>
          <a:p>
            <a:pPr algn="just"/>
            <a:r>
              <a:rPr lang="es-MX" sz="2200" dirty="0">
                <a:solidFill>
                  <a:srgbClr val="365081"/>
                </a:solidFill>
                <a:latin typeface="Arial"/>
                <a:cs typeface="Arial"/>
              </a:rPr>
              <a:t>Orientación a los alumnos en los trámites correspondientes con la presentación de proyectos de tesis y demás documentos terminales, trámites de titulación y equivalencia de estudios. </a:t>
            </a:r>
          </a:p>
        </p:txBody>
      </p:sp>
      <p:pic>
        <p:nvPicPr>
          <p:cNvPr id="6"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
        <p:nvSpPr>
          <p:cNvPr id="7" name="Marcador de contenido 2"/>
          <p:cNvSpPr txBox="1">
            <a:spLocks/>
          </p:cNvSpPr>
          <p:nvPr/>
        </p:nvSpPr>
        <p:spPr>
          <a:xfrm>
            <a:off x="1401958" y="778047"/>
            <a:ext cx="7625084"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En la Coordinación te apoyaremos en los siguientes aspectos: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8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6080" y="1942686"/>
            <a:ext cx="8229600" cy="4525963"/>
          </a:xfrm>
        </p:spPr>
        <p:txBody>
          <a:bodyPr vert="horz" lIns="91440" tIns="45720" rIns="91440" bIns="45720" rtlCol="0">
            <a:normAutofit/>
          </a:bodyPr>
          <a:lstStyle/>
          <a:p>
            <a:pPr algn="just"/>
            <a:r>
              <a:rPr lang="es-MX" sz="2200" dirty="0">
                <a:solidFill>
                  <a:srgbClr val="365081"/>
                </a:solidFill>
                <a:latin typeface="Arial"/>
                <a:cs typeface="Arial"/>
              </a:rPr>
              <a:t>Selecciona las materias que serán de utilidad para tu vida profesional y no las que se ajustan a tu horario. Es mejor tomar pocas materias pero bien aprovechadas que cursar muchas con bajo rendimiento.</a:t>
            </a: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Revisa </a:t>
            </a:r>
            <a:r>
              <a:rPr lang="es-MX" sz="2200" dirty="0">
                <a:solidFill>
                  <a:srgbClr val="365081"/>
                </a:solidFill>
                <a:latin typeface="Arial"/>
                <a:cs typeface="Arial"/>
              </a:rPr>
              <a:t>siempre, en tu inscripción, si la materia que cursas tiene prerrequisito. Aún cuando te acepte el sistema, no se tomará en cuenta si no has cumplido con el prerrequisito.</a:t>
            </a:r>
          </a:p>
          <a:p>
            <a:pPr algn="just"/>
            <a:endParaRPr lang="es-MX" sz="2200" dirty="0" smtClean="0">
              <a:solidFill>
                <a:srgbClr val="365081"/>
              </a:solidFill>
              <a:latin typeface="Arial"/>
              <a:cs typeface="Aria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7"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
        <p:nvSpPr>
          <p:cNvPr id="8" name="Marcador de contenido 2"/>
          <p:cNvSpPr txBox="1">
            <a:spLocks/>
          </p:cNvSpPr>
          <p:nvPr/>
        </p:nvSpPr>
        <p:spPr>
          <a:xfrm>
            <a:off x="1401958" y="778047"/>
            <a:ext cx="7625084"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INFORMACIÓN IMPORTANTE</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229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6080" y="1477288"/>
            <a:ext cx="8229600" cy="4525963"/>
          </a:xfrm>
        </p:spPr>
        <p:txBody>
          <a:bodyPr vert="horz" lIns="91440" tIns="45720" rIns="91440" bIns="45720" rtlCol="0">
            <a:normAutofit/>
          </a:bodyPr>
          <a:lstStyle/>
          <a:p>
            <a:pPr algn="just"/>
            <a:r>
              <a:rPr lang="es-MX" sz="2200" dirty="0" smtClean="0">
                <a:solidFill>
                  <a:srgbClr val="365081"/>
                </a:solidFill>
                <a:latin typeface="Arial"/>
                <a:cs typeface="Arial"/>
              </a:rPr>
              <a:t>Para </a:t>
            </a:r>
            <a:r>
              <a:rPr lang="es-MX" sz="2200" dirty="0">
                <a:solidFill>
                  <a:srgbClr val="365081"/>
                </a:solidFill>
                <a:latin typeface="Arial"/>
                <a:cs typeface="Arial"/>
              </a:rPr>
              <a:t>hacer reclamaciones sobre tus calificaciones tienes </a:t>
            </a:r>
            <a:r>
              <a:rPr lang="es-MX" sz="2200" b="1" dirty="0">
                <a:solidFill>
                  <a:srgbClr val="365081"/>
                </a:solidFill>
                <a:latin typeface="Arial"/>
                <a:cs typeface="Arial"/>
              </a:rPr>
              <a:t>tres días hábiles después de publicadas.</a:t>
            </a: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De </a:t>
            </a:r>
            <a:r>
              <a:rPr lang="es-MX" sz="2200" dirty="0">
                <a:solidFill>
                  <a:srgbClr val="365081"/>
                </a:solidFill>
                <a:latin typeface="Arial"/>
                <a:cs typeface="Arial"/>
              </a:rPr>
              <a:t>igual manera, cuando tu profesor no levante calificaciones acude al Departamento al que corresponda la materia para que localicen al maestro. </a:t>
            </a: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En </a:t>
            </a:r>
            <a:r>
              <a:rPr lang="es-MX" sz="2200" dirty="0">
                <a:solidFill>
                  <a:srgbClr val="365081"/>
                </a:solidFill>
                <a:latin typeface="Arial"/>
                <a:cs typeface="Arial"/>
              </a:rPr>
              <a:t>caso de alguna corrección a la calificación, verifica siempre aparezca en tu boleta.</a:t>
            </a:r>
          </a:p>
          <a:p>
            <a:pPr algn="just"/>
            <a:endParaRPr lang="es-MX" sz="2200" dirty="0">
              <a:solidFill>
                <a:srgbClr val="365081"/>
              </a:solidFill>
              <a:latin typeface="Arial"/>
              <a:cs typeface="Aria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7"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
        <p:nvSpPr>
          <p:cNvPr id="8" name="Marcador de contenido 2"/>
          <p:cNvSpPr txBox="1">
            <a:spLocks/>
          </p:cNvSpPr>
          <p:nvPr/>
        </p:nvSpPr>
        <p:spPr>
          <a:xfrm>
            <a:off x="1275076" y="733122"/>
            <a:ext cx="7625084"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INFORMACIÓN IMPORTANTE</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036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6080" y="1477288"/>
            <a:ext cx="8229600" cy="4525963"/>
          </a:xfrm>
        </p:spPr>
        <p:txBody>
          <a:bodyPr>
            <a:normAutofit fontScale="92500" lnSpcReduction="10000"/>
          </a:bodyPr>
          <a:lstStyle/>
          <a:p>
            <a:pPr algn="just"/>
            <a:r>
              <a:rPr lang="es-MX" sz="2200" dirty="0" smtClean="0">
                <a:solidFill>
                  <a:srgbClr val="365081"/>
                </a:solidFill>
                <a:latin typeface="Arial"/>
                <a:cs typeface="Arial"/>
              </a:rPr>
              <a:t>Tu </a:t>
            </a:r>
            <a:r>
              <a:rPr lang="es-MX" sz="2200" b="1" dirty="0" smtClean="0">
                <a:solidFill>
                  <a:srgbClr val="365081"/>
                </a:solidFill>
                <a:latin typeface="Arial"/>
                <a:cs typeface="Arial"/>
              </a:rPr>
              <a:t>horario de clases </a:t>
            </a:r>
            <a:r>
              <a:rPr lang="es-MX" sz="2200" dirty="0" smtClean="0">
                <a:solidFill>
                  <a:srgbClr val="365081"/>
                </a:solidFill>
                <a:latin typeface="Arial"/>
                <a:cs typeface="Arial"/>
              </a:rPr>
              <a:t>para este primer semestre estará </a:t>
            </a:r>
            <a:r>
              <a:rPr lang="es-MX" sz="2200" b="1" dirty="0" smtClean="0">
                <a:solidFill>
                  <a:srgbClr val="365081"/>
                </a:solidFill>
                <a:latin typeface="Arial"/>
                <a:cs typeface="Arial"/>
              </a:rPr>
              <a:t>disponible en SIIAU a partir del día </a:t>
            </a:r>
            <a:r>
              <a:rPr lang="es-MX" sz="2200" b="1" dirty="0" smtClean="0">
                <a:solidFill>
                  <a:srgbClr val="365081"/>
                </a:solidFill>
                <a:latin typeface="Arial"/>
                <a:cs typeface="Arial"/>
              </a:rPr>
              <a:t>15 de enero.</a:t>
            </a:r>
            <a:endParaRPr lang="es-MX" sz="2200" dirty="0" smtClean="0">
              <a:solidFill>
                <a:srgbClr val="365081"/>
              </a:solidFill>
              <a:latin typeface="Arial"/>
              <a:cs typeface="Arial"/>
            </a:endParaRP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El </a:t>
            </a:r>
            <a:r>
              <a:rPr lang="es-MX" sz="2200" b="1" dirty="0" smtClean="0">
                <a:solidFill>
                  <a:srgbClr val="365081"/>
                </a:solidFill>
                <a:latin typeface="Arial"/>
                <a:cs typeface="Arial"/>
              </a:rPr>
              <a:t>código y </a:t>
            </a:r>
            <a:r>
              <a:rPr lang="es-MX" sz="2200" b="1" dirty="0" err="1" smtClean="0">
                <a:solidFill>
                  <a:srgbClr val="365081"/>
                </a:solidFill>
                <a:latin typeface="Arial"/>
                <a:cs typeface="Arial"/>
              </a:rPr>
              <a:t>nip</a:t>
            </a:r>
            <a:r>
              <a:rPr lang="es-MX" sz="2200" b="1" dirty="0" smtClean="0">
                <a:solidFill>
                  <a:srgbClr val="365081"/>
                </a:solidFill>
                <a:latin typeface="Arial"/>
                <a:cs typeface="Arial"/>
              </a:rPr>
              <a:t> de acceso a SIIAU </a:t>
            </a:r>
            <a:r>
              <a:rPr lang="es-MX" sz="2200" dirty="0" smtClean="0">
                <a:solidFill>
                  <a:srgbClr val="365081"/>
                </a:solidFill>
                <a:latin typeface="Arial"/>
                <a:cs typeface="Arial"/>
              </a:rPr>
              <a:t>llegará al </a:t>
            </a:r>
            <a:r>
              <a:rPr lang="es-MX" sz="2200" b="1" dirty="0" smtClean="0">
                <a:solidFill>
                  <a:srgbClr val="365081"/>
                </a:solidFill>
                <a:latin typeface="Arial"/>
                <a:cs typeface="Arial"/>
              </a:rPr>
              <a:t>correo electrónico</a:t>
            </a:r>
            <a:r>
              <a:rPr lang="es-MX" sz="2200" dirty="0" smtClean="0">
                <a:solidFill>
                  <a:srgbClr val="365081"/>
                </a:solidFill>
                <a:latin typeface="Arial"/>
                <a:cs typeface="Arial"/>
              </a:rPr>
              <a:t> que registraste en tus trámites de ingreso. En caso de existir algún cambio en tu correo o problema para recibirlo dirígete a la ventanilla 4 de Control Escolar (Modulo A).</a:t>
            </a: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Debes saber que </a:t>
            </a:r>
            <a:r>
              <a:rPr lang="es-MX" sz="2200" b="1" dirty="0" smtClean="0">
                <a:solidFill>
                  <a:srgbClr val="365081"/>
                </a:solidFill>
                <a:latin typeface="Arial"/>
                <a:cs typeface="Arial"/>
              </a:rPr>
              <a:t>no existen permutas</a:t>
            </a:r>
            <a:r>
              <a:rPr lang="es-MX" sz="2200" dirty="0" smtClean="0">
                <a:solidFill>
                  <a:srgbClr val="365081"/>
                </a:solidFill>
                <a:latin typeface="Arial"/>
                <a:cs typeface="Arial"/>
              </a:rPr>
              <a:t>, el cambio de turno se </a:t>
            </a:r>
            <a:r>
              <a:rPr lang="es-MX" sz="2200" dirty="0" smtClean="0">
                <a:solidFill>
                  <a:srgbClr val="365081"/>
                </a:solidFill>
                <a:latin typeface="Arial"/>
                <a:cs typeface="Arial"/>
              </a:rPr>
              <a:t>realizará 18 Y 19 de enero, </a:t>
            </a:r>
            <a:r>
              <a:rPr lang="es-MX" sz="2200" dirty="0" smtClean="0">
                <a:solidFill>
                  <a:srgbClr val="365081"/>
                </a:solidFill>
                <a:latin typeface="Arial"/>
                <a:cs typeface="Arial"/>
              </a:rPr>
              <a:t>necesitas </a:t>
            </a:r>
            <a:r>
              <a:rPr lang="es-MX" sz="2200" dirty="0" smtClean="0">
                <a:solidFill>
                  <a:srgbClr val="365081"/>
                </a:solidFill>
                <a:latin typeface="Arial"/>
                <a:cs typeface="Arial"/>
              </a:rPr>
              <a:t>entregar carta de trabajo y  </a:t>
            </a:r>
            <a:r>
              <a:rPr lang="es-MX" sz="2200" b="1" dirty="0" smtClean="0">
                <a:solidFill>
                  <a:srgbClr val="365081"/>
                </a:solidFill>
                <a:latin typeface="Arial"/>
                <a:cs typeface="Arial"/>
              </a:rPr>
              <a:t>alta a seguridad social IMSS O </a:t>
            </a:r>
            <a:r>
              <a:rPr lang="es-MX" sz="2200" b="1" dirty="0" smtClean="0">
                <a:solidFill>
                  <a:srgbClr val="365081"/>
                </a:solidFill>
                <a:latin typeface="Arial"/>
                <a:cs typeface="Arial"/>
              </a:rPr>
              <a:t>ISSTE, </a:t>
            </a:r>
            <a:r>
              <a:rPr lang="es-MX" sz="2200" dirty="0" smtClean="0">
                <a:solidFill>
                  <a:srgbClr val="365081"/>
                </a:solidFill>
                <a:latin typeface="Arial"/>
                <a:cs typeface="Arial"/>
              </a:rPr>
              <a:t>ventanilla 4 por </a:t>
            </a:r>
            <a:r>
              <a:rPr lang="es-MX" sz="2200" smtClean="0">
                <a:solidFill>
                  <a:srgbClr val="365081"/>
                </a:solidFill>
                <a:latin typeface="Arial"/>
                <a:cs typeface="Arial"/>
              </a:rPr>
              <a:t>formato.</a:t>
            </a:r>
            <a:endParaRPr lang="es-MX" sz="2200" b="1" dirty="0" smtClean="0">
              <a:solidFill>
                <a:srgbClr val="365081"/>
              </a:solidFill>
              <a:latin typeface="Arial"/>
              <a:cs typeface="Arial"/>
            </a:endParaRP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Tu trámite de </a:t>
            </a:r>
            <a:r>
              <a:rPr lang="es-MX" sz="2200" b="1" dirty="0" smtClean="0">
                <a:solidFill>
                  <a:srgbClr val="365081"/>
                </a:solidFill>
                <a:latin typeface="Arial"/>
                <a:cs typeface="Arial"/>
              </a:rPr>
              <a:t>registro al IMSS </a:t>
            </a:r>
            <a:r>
              <a:rPr lang="es-MX" sz="2200" dirty="0" smtClean="0">
                <a:solidFill>
                  <a:srgbClr val="365081"/>
                </a:solidFill>
                <a:latin typeface="Arial"/>
                <a:cs typeface="Arial"/>
              </a:rPr>
              <a:t>lo puedes solicitar en la Coordinación de Control Escolar (Módulo A).</a:t>
            </a:r>
          </a:p>
          <a:p>
            <a:pPr algn="just"/>
            <a:endParaRPr lang="es-MX" sz="1800" dirty="0">
              <a:solidFill>
                <a:srgbClr val="365081"/>
              </a:solidFill>
              <a:latin typeface="Arial"/>
              <a:cs typeface="Aria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7"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
        <p:nvSpPr>
          <p:cNvPr id="8" name="Marcador de contenido 2"/>
          <p:cNvSpPr txBox="1">
            <a:spLocks/>
          </p:cNvSpPr>
          <p:nvPr/>
        </p:nvSpPr>
        <p:spPr>
          <a:xfrm>
            <a:off x="1401958" y="778047"/>
            <a:ext cx="7625084"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INFORMACIÓN IMPORTANTE</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696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6080" y="1721847"/>
            <a:ext cx="8229600" cy="3434961"/>
          </a:xfrm>
        </p:spPr>
        <p:txBody>
          <a:bodyPr>
            <a:normAutofit/>
          </a:bodyPr>
          <a:lstStyle/>
          <a:p>
            <a:pPr marL="0" indent="0" algn="just">
              <a:buNone/>
            </a:pPr>
            <a:r>
              <a:rPr lang="es-MX" sz="2200" dirty="0" smtClean="0">
                <a:solidFill>
                  <a:srgbClr val="365081"/>
                </a:solidFill>
                <a:latin typeface="Arial"/>
                <a:cs typeface="Arial"/>
              </a:rPr>
              <a:t>En caso de que no hayas presentado tu examen de ubicación de inglés tienes las siguientes posibilidades:</a:t>
            </a:r>
          </a:p>
          <a:p>
            <a:pPr algn="just"/>
            <a:endParaRPr lang="es-MX" sz="2200" dirty="0" smtClean="0">
              <a:solidFill>
                <a:srgbClr val="365081"/>
              </a:solidFill>
              <a:latin typeface="Arial"/>
              <a:cs typeface="Arial"/>
            </a:endParaRPr>
          </a:p>
          <a:p>
            <a:pPr algn="just"/>
            <a:r>
              <a:rPr lang="es-MX" sz="2200" dirty="0" smtClean="0">
                <a:solidFill>
                  <a:srgbClr val="365081"/>
                </a:solidFill>
                <a:latin typeface="Arial"/>
                <a:cs typeface="Arial"/>
              </a:rPr>
              <a:t>Viernes 15 de Enero de 9:00 a 19:00 </a:t>
            </a:r>
            <a:r>
              <a:rPr lang="es-MX" sz="2200" dirty="0" err="1" smtClean="0">
                <a:solidFill>
                  <a:srgbClr val="365081"/>
                </a:solidFill>
                <a:latin typeface="Arial"/>
                <a:cs typeface="Arial"/>
              </a:rPr>
              <a:t>hrs</a:t>
            </a:r>
            <a:r>
              <a:rPr lang="es-MX" sz="2200" dirty="0" smtClean="0">
                <a:solidFill>
                  <a:srgbClr val="365081"/>
                </a:solidFill>
                <a:latin typeface="Arial"/>
                <a:cs typeface="Arial"/>
              </a:rPr>
              <a:t>. En el CERI.</a:t>
            </a:r>
            <a:endParaRPr lang="es-MX" sz="2200" dirty="0" smtClean="0">
              <a:solidFill>
                <a:srgbClr val="365081"/>
              </a:solidFill>
              <a:latin typeface="Arial"/>
              <a:cs typeface="Arial"/>
            </a:endParaRPr>
          </a:p>
          <a:p>
            <a:pPr marL="0" indent="0" algn="just">
              <a:buNone/>
            </a:pPr>
            <a:endParaRPr lang="es-MX" sz="2200" dirty="0">
              <a:solidFill>
                <a:srgbClr val="365081"/>
              </a:solidFill>
              <a:latin typeface="Arial"/>
              <a:cs typeface="Arial"/>
            </a:endParaRPr>
          </a:p>
          <a:p>
            <a:pPr marL="0" indent="0" algn="ctr">
              <a:buNone/>
            </a:pPr>
            <a:r>
              <a:rPr lang="es-MX" sz="2200" b="1" dirty="0" smtClean="0">
                <a:solidFill>
                  <a:schemeClr val="accent3">
                    <a:lumMod val="75000"/>
                  </a:schemeClr>
                </a:solidFill>
                <a:latin typeface="Arial"/>
                <a:cs typeface="Arial"/>
              </a:rPr>
              <a:t>De </a:t>
            </a:r>
            <a:r>
              <a:rPr lang="es-MX" sz="2200" b="1" dirty="0">
                <a:solidFill>
                  <a:schemeClr val="accent3">
                    <a:lumMod val="75000"/>
                  </a:schemeClr>
                </a:solidFill>
                <a:latin typeface="Arial"/>
                <a:cs typeface="Arial"/>
              </a:rPr>
              <a:t>lo contrario, </a:t>
            </a:r>
            <a:r>
              <a:rPr lang="es-MX" sz="2200" b="1" dirty="0" smtClean="0">
                <a:solidFill>
                  <a:schemeClr val="accent3">
                    <a:lumMod val="75000"/>
                  </a:schemeClr>
                </a:solidFill>
                <a:latin typeface="Arial"/>
                <a:cs typeface="Arial"/>
              </a:rPr>
              <a:t>quedarás </a:t>
            </a:r>
            <a:r>
              <a:rPr lang="es-MX" sz="2200" b="1" dirty="0">
                <a:solidFill>
                  <a:schemeClr val="accent3">
                    <a:lumMod val="75000"/>
                  </a:schemeClr>
                </a:solidFill>
                <a:latin typeface="Arial"/>
                <a:cs typeface="Arial"/>
              </a:rPr>
              <a:t>ubicado en el nivel 1.</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pic>
        <p:nvPicPr>
          <p:cNvPr id="7"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5" y="216623"/>
            <a:ext cx="1085714" cy="1053968"/>
          </a:xfrm>
          <a:prstGeom prst="rect">
            <a:avLst/>
          </a:prstGeom>
        </p:spPr>
      </p:pic>
      <p:sp>
        <p:nvSpPr>
          <p:cNvPr id="8" name="Marcador de contenido 2"/>
          <p:cNvSpPr txBox="1">
            <a:spLocks/>
          </p:cNvSpPr>
          <p:nvPr/>
        </p:nvSpPr>
        <p:spPr>
          <a:xfrm>
            <a:off x="1401958" y="778047"/>
            <a:ext cx="7625084"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INFORMACIÓN IMPORTANTE</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36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p:spPr>
      </p:pic>
      <p:sp>
        <p:nvSpPr>
          <p:cNvPr id="14" name="13 Marcador de contenido"/>
          <p:cNvSpPr>
            <a:spLocks noGrp="1"/>
          </p:cNvSpPr>
          <p:nvPr>
            <p:ph idx="1"/>
          </p:nvPr>
        </p:nvSpPr>
        <p:spPr>
          <a:xfrm>
            <a:off x="958170" y="1529080"/>
            <a:ext cx="7487270" cy="4073989"/>
          </a:xfrm>
        </p:spPr>
        <p:txBody>
          <a:bodyPr>
            <a:noAutofit/>
          </a:bodyPr>
          <a:lstStyle/>
          <a:p>
            <a:pPr>
              <a:buNone/>
            </a:pPr>
            <a:r>
              <a:rPr lang="es-ES_tradnl" sz="1600" dirty="0" smtClean="0">
                <a:solidFill>
                  <a:srgbClr val="365081"/>
                </a:solidFill>
                <a:latin typeface="Arial"/>
                <a:cs typeface="Arial"/>
              </a:rPr>
              <a:t>Ubicación: Módulo </a:t>
            </a:r>
            <a:r>
              <a:rPr lang="es-ES_tradnl" sz="1600" dirty="0">
                <a:solidFill>
                  <a:srgbClr val="365081"/>
                </a:solidFill>
                <a:latin typeface="Arial"/>
                <a:cs typeface="Arial"/>
              </a:rPr>
              <a:t>B, </a:t>
            </a:r>
            <a:r>
              <a:rPr lang="es-ES_tradnl" sz="1600" dirty="0" smtClean="0">
                <a:solidFill>
                  <a:srgbClr val="365081"/>
                </a:solidFill>
                <a:latin typeface="Arial"/>
                <a:cs typeface="Arial"/>
              </a:rPr>
              <a:t>Planta Baja, </a:t>
            </a:r>
            <a:r>
              <a:rPr lang="es-ES_tradnl" sz="1600" dirty="0">
                <a:solidFill>
                  <a:srgbClr val="365081"/>
                </a:solidFill>
                <a:latin typeface="Arial"/>
                <a:cs typeface="Arial"/>
              </a:rPr>
              <a:t>Coordinación </a:t>
            </a:r>
            <a:r>
              <a:rPr lang="es-ES_tradnl" sz="1600" dirty="0" smtClean="0">
                <a:solidFill>
                  <a:srgbClr val="365081"/>
                </a:solidFill>
                <a:latin typeface="Arial"/>
                <a:cs typeface="Arial"/>
              </a:rPr>
              <a:t>de Negocios Internacionales.</a:t>
            </a:r>
            <a:endParaRPr lang="es-ES_tradnl" sz="1600" dirty="0">
              <a:solidFill>
                <a:srgbClr val="365081"/>
              </a:solidFill>
              <a:latin typeface="Arial"/>
              <a:cs typeface="Arial"/>
            </a:endParaRPr>
          </a:p>
          <a:p>
            <a:pPr>
              <a:buNone/>
            </a:pPr>
            <a:r>
              <a:rPr lang="es-ES_tradnl" sz="1600" dirty="0">
                <a:solidFill>
                  <a:srgbClr val="365081"/>
                </a:solidFill>
                <a:latin typeface="Arial"/>
                <a:cs typeface="Arial"/>
              </a:rPr>
              <a:t>Correo: </a:t>
            </a:r>
            <a:r>
              <a:rPr lang="es-ES_tradnl" sz="1600" dirty="0" smtClean="0">
                <a:solidFill>
                  <a:srgbClr val="365081"/>
                </a:solidFill>
                <a:latin typeface="Arial"/>
                <a:cs typeface="Arial"/>
                <a:hlinkClick r:id="rId3"/>
              </a:rPr>
              <a:t>nincucea@cucea.udg.m</a:t>
            </a:r>
            <a:r>
              <a:rPr lang="es-ES_tradnl" sz="1600" dirty="0" smtClean="0">
                <a:solidFill>
                  <a:srgbClr val="365081"/>
                </a:solidFill>
                <a:latin typeface="Arial"/>
                <a:cs typeface="Arial"/>
              </a:rPr>
              <a:t>x</a:t>
            </a:r>
          </a:p>
          <a:p>
            <a:pPr>
              <a:buNone/>
            </a:pPr>
            <a:r>
              <a:rPr lang="es-ES_tradnl" sz="1600" dirty="0" smtClean="0">
                <a:solidFill>
                  <a:srgbClr val="365081"/>
                </a:solidFill>
                <a:latin typeface="Arial"/>
                <a:cs typeface="Arial"/>
              </a:rPr>
              <a:t>Teléfono</a:t>
            </a:r>
            <a:r>
              <a:rPr lang="es-ES_tradnl" sz="1600" dirty="0">
                <a:solidFill>
                  <a:srgbClr val="365081"/>
                </a:solidFill>
                <a:latin typeface="Arial"/>
                <a:cs typeface="Arial"/>
              </a:rPr>
              <a:t>: 3770-3300 ext. </a:t>
            </a:r>
            <a:r>
              <a:rPr lang="es-ES_tradnl" sz="1600" dirty="0" smtClean="0">
                <a:solidFill>
                  <a:srgbClr val="365081"/>
                </a:solidFill>
                <a:latin typeface="Arial"/>
                <a:cs typeface="Arial"/>
              </a:rPr>
              <a:t>25592</a:t>
            </a:r>
            <a:endParaRPr lang="es-ES_tradnl" sz="1600" dirty="0">
              <a:solidFill>
                <a:srgbClr val="365081"/>
              </a:solidFill>
              <a:latin typeface="Arial"/>
              <a:cs typeface="Arial"/>
            </a:endParaRPr>
          </a:p>
          <a:p>
            <a:pPr>
              <a:buNone/>
            </a:pPr>
            <a:r>
              <a:rPr lang="es-ES_tradnl" sz="1600" dirty="0">
                <a:solidFill>
                  <a:srgbClr val="365081"/>
                </a:solidFill>
                <a:latin typeface="Arial"/>
                <a:cs typeface="Arial"/>
              </a:rPr>
              <a:t>Facebook: </a:t>
            </a:r>
            <a:r>
              <a:rPr lang="es-ES_tradnl" sz="1600" dirty="0" smtClean="0">
                <a:solidFill>
                  <a:srgbClr val="365081"/>
                </a:solidFill>
                <a:latin typeface="Arial"/>
                <a:cs typeface="Arial"/>
              </a:rPr>
              <a:t>NIN CUCEA</a:t>
            </a:r>
          </a:p>
          <a:p>
            <a:pPr>
              <a:buNone/>
            </a:pPr>
            <a:r>
              <a:rPr lang="es-ES_tradnl" sz="1600" dirty="0" smtClean="0">
                <a:solidFill>
                  <a:srgbClr val="365081"/>
                </a:solidFill>
                <a:latin typeface="Arial"/>
                <a:cs typeface="Arial"/>
              </a:rPr>
              <a:t>Twitter: @</a:t>
            </a:r>
            <a:r>
              <a:rPr lang="es-MX" sz="1600" dirty="0" smtClean="0">
                <a:solidFill>
                  <a:srgbClr val="365081"/>
                </a:solidFill>
                <a:latin typeface="Arial"/>
                <a:cs typeface="Arial"/>
              </a:rPr>
              <a:t>NINCUCEA</a:t>
            </a:r>
          </a:p>
          <a:p>
            <a:pPr>
              <a:buNone/>
            </a:pPr>
            <a:r>
              <a:rPr lang="es-ES_tradnl" sz="1600" dirty="0" smtClean="0">
                <a:solidFill>
                  <a:srgbClr val="365081"/>
                </a:solidFill>
                <a:latin typeface="Arial"/>
                <a:cs typeface="Arial"/>
              </a:rPr>
              <a:t>Horario </a:t>
            </a:r>
            <a:r>
              <a:rPr lang="es-ES_tradnl" sz="1600" dirty="0">
                <a:solidFill>
                  <a:srgbClr val="365081"/>
                </a:solidFill>
                <a:latin typeface="Arial"/>
                <a:cs typeface="Arial"/>
              </a:rPr>
              <a:t>de atención: Lunes a Viernes de </a:t>
            </a:r>
            <a:r>
              <a:rPr lang="es-ES_tradnl" sz="1600" dirty="0" smtClean="0">
                <a:solidFill>
                  <a:srgbClr val="365081"/>
                </a:solidFill>
                <a:latin typeface="Arial"/>
                <a:cs typeface="Arial"/>
              </a:rPr>
              <a:t>09:00 </a:t>
            </a:r>
            <a:r>
              <a:rPr lang="es-ES_tradnl" sz="1600" dirty="0">
                <a:solidFill>
                  <a:srgbClr val="365081"/>
                </a:solidFill>
                <a:latin typeface="Arial"/>
                <a:cs typeface="Arial"/>
              </a:rPr>
              <a:t>– </a:t>
            </a:r>
            <a:r>
              <a:rPr lang="es-ES_tradnl" sz="1600" dirty="0" smtClean="0">
                <a:solidFill>
                  <a:srgbClr val="365081"/>
                </a:solidFill>
                <a:latin typeface="Arial"/>
                <a:cs typeface="Arial"/>
              </a:rPr>
              <a:t>14:00  y de 16:00 – 20:00</a:t>
            </a:r>
            <a:endParaRPr lang="es-ES_tradnl" sz="1600" dirty="0">
              <a:solidFill>
                <a:srgbClr val="365081"/>
              </a:solidFill>
              <a:latin typeface="Arial"/>
              <a:cs typeface="Arial"/>
            </a:endParaRPr>
          </a:p>
          <a:p>
            <a:pPr>
              <a:buNone/>
            </a:pPr>
            <a:endParaRPr lang="es-ES_tradnl" sz="1600" dirty="0">
              <a:solidFill>
                <a:srgbClr val="365081"/>
              </a:solidFill>
              <a:latin typeface="Arial"/>
              <a:cs typeface="Arial"/>
            </a:endParaRPr>
          </a:p>
          <a:p>
            <a:pPr>
              <a:buNone/>
            </a:pPr>
            <a:r>
              <a:rPr lang="es-ES_tradnl" sz="1600" dirty="0">
                <a:solidFill>
                  <a:srgbClr val="365081"/>
                </a:solidFill>
                <a:latin typeface="Arial"/>
                <a:cs typeface="Arial"/>
              </a:rPr>
              <a:t>Coordinadora: Mtra. </a:t>
            </a:r>
            <a:r>
              <a:rPr lang="es-ES_tradnl" sz="1600" dirty="0" smtClean="0">
                <a:solidFill>
                  <a:srgbClr val="365081"/>
                </a:solidFill>
                <a:latin typeface="Arial"/>
                <a:cs typeface="Arial"/>
              </a:rPr>
              <a:t>Tania Marcela Hernández Rodríguez</a:t>
            </a:r>
            <a:endParaRPr lang="es-ES_tradnl" sz="1600" dirty="0">
              <a:solidFill>
                <a:srgbClr val="365081"/>
              </a:solidFill>
              <a:latin typeface="Arial"/>
              <a:cs typeface="Arial"/>
            </a:endParaRPr>
          </a:p>
          <a:p>
            <a:pPr>
              <a:buNone/>
            </a:pPr>
            <a:r>
              <a:rPr lang="es-ES_tradnl" sz="1600" dirty="0">
                <a:solidFill>
                  <a:srgbClr val="365081"/>
                </a:solidFill>
                <a:latin typeface="Arial"/>
                <a:cs typeface="Arial"/>
              </a:rPr>
              <a:t>Correo: </a:t>
            </a:r>
            <a:r>
              <a:rPr lang="es-ES_tradnl" sz="1600" dirty="0" smtClean="0">
                <a:solidFill>
                  <a:srgbClr val="365081"/>
                </a:solidFill>
                <a:latin typeface="Arial"/>
                <a:cs typeface="Arial"/>
                <a:hlinkClick r:id="rId4"/>
              </a:rPr>
              <a:t>tania.hernandez@cucea.udg.mx</a:t>
            </a:r>
            <a:endParaRPr lang="es-ES_tradnl" sz="1600" dirty="0" smtClean="0">
              <a:solidFill>
                <a:srgbClr val="365081"/>
              </a:solidFill>
              <a:latin typeface="Arial"/>
              <a:cs typeface="Arial"/>
            </a:endParaRPr>
          </a:p>
          <a:p>
            <a:pPr>
              <a:buNone/>
            </a:pPr>
            <a:endParaRPr lang="es-ES_tradnl" sz="1600" dirty="0">
              <a:solidFill>
                <a:srgbClr val="365081"/>
              </a:solidFill>
              <a:latin typeface="Arial"/>
              <a:cs typeface="Arial"/>
            </a:endParaRPr>
          </a:p>
          <a:p>
            <a:pPr>
              <a:buNone/>
            </a:pPr>
            <a:r>
              <a:rPr lang="es-ES_tradnl" sz="1600" dirty="0">
                <a:solidFill>
                  <a:srgbClr val="365081"/>
                </a:solidFill>
                <a:latin typeface="Arial"/>
                <a:cs typeface="Arial"/>
              </a:rPr>
              <a:t>Equipo de la Coordinación:</a:t>
            </a:r>
          </a:p>
          <a:p>
            <a:pPr>
              <a:buNone/>
            </a:pPr>
            <a:r>
              <a:rPr lang="es-ES_tradnl" sz="1600" dirty="0" smtClean="0">
                <a:solidFill>
                  <a:srgbClr val="365081"/>
                </a:solidFill>
                <a:latin typeface="Arial"/>
                <a:cs typeface="Arial"/>
              </a:rPr>
              <a:t>Karina Barrios</a:t>
            </a:r>
            <a:endParaRPr lang="es-ES_tradnl" sz="1600" dirty="0" smtClean="0">
              <a:solidFill>
                <a:srgbClr val="365081"/>
              </a:solidFill>
              <a:latin typeface="Arial"/>
              <a:cs typeface="Arial"/>
            </a:endParaRPr>
          </a:p>
          <a:p>
            <a:pPr>
              <a:buNone/>
            </a:pPr>
            <a:r>
              <a:rPr lang="es-ES_tradnl" sz="1600" dirty="0" smtClean="0">
                <a:solidFill>
                  <a:srgbClr val="365081"/>
                </a:solidFill>
                <a:latin typeface="Arial"/>
                <a:cs typeface="Arial"/>
              </a:rPr>
              <a:t>Rosario </a:t>
            </a:r>
            <a:r>
              <a:rPr lang="es-ES_tradnl" sz="1600" dirty="0" err="1" smtClean="0">
                <a:solidFill>
                  <a:srgbClr val="365081"/>
                </a:solidFill>
                <a:latin typeface="Arial"/>
                <a:cs typeface="Arial"/>
              </a:rPr>
              <a:t>Alcantar</a:t>
            </a:r>
            <a:endParaRPr lang="es-ES_tradnl" sz="1600" dirty="0" smtClean="0">
              <a:solidFill>
                <a:srgbClr val="365081"/>
              </a:solidFill>
              <a:latin typeface="Arial"/>
              <a:cs typeface="Arial"/>
            </a:endParaRPr>
          </a:p>
          <a:p>
            <a:endParaRPr lang="es-MX" sz="1600" dirty="0">
              <a:solidFill>
                <a:srgbClr val="365081"/>
              </a:solidFill>
              <a:latin typeface="Arial"/>
              <a:cs typeface="Arial"/>
            </a:endParaRPr>
          </a:p>
        </p:txBody>
      </p:sp>
      <p:pic>
        <p:nvPicPr>
          <p:cNvPr id="6" name="Marcador de contenido 4"/>
          <p:cNvPicPr>
            <a:picLocks noChangeAspect="1"/>
          </p:cNvPicPr>
          <p:nvPr/>
        </p:nvPicPr>
        <p:blipFill rotWithShape="1">
          <a:blip r:embed="rId5">
            <a:extLst>
              <a:ext uri="{28A0092B-C50C-407E-A947-70E740481C1C}">
                <a14:useLocalDpi xmlns:a14="http://schemas.microsoft.com/office/drawing/2010/main" val="0"/>
              </a:ext>
            </a:extLst>
          </a:blip>
          <a:srcRect b="28811"/>
          <a:stretch/>
        </p:blipFill>
        <p:spPr>
          <a:xfrm>
            <a:off x="0" y="5171347"/>
            <a:ext cx="9144000" cy="1699692"/>
          </a:xfrm>
          <a:prstGeom prst="rect">
            <a:avLst/>
          </a:prstGeom>
        </p:spPr>
      </p:pic>
      <p:sp>
        <p:nvSpPr>
          <p:cNvPr id="11" name="Título 1"/>
          <p:cNvSpPr txBox="1">
            <a:spLocks/>
          </p:cNvSpPr>
          <p:nvPr/>
        </p:nvSpPr>
        <p:spPr>
          <a:xfrm>
            <a:off x="1583101" y="666396"/>
            <a:ext cx="4668844" cy="573485"/>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28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CONTACTO</a:t>
            </a:r>
            <a:endParaRPr lang="es-MX" sz="28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555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1" y="-97494"/>
            <a:ext cx="2171428" cy="2107936"/>
          </a:xfrm>
          <a:prstGeom prst="rect">
            <a:avLst/>
          </a:prstGeom>
        </p:spPr>
      </p:pic>
      <p:sp>
        <p:nvSpPr>
          <p:cNvPr id="5" name="Título 1"/>
          <p:cNvSpPr txBox="1">
            <a:spLocks/>
          </p:cNvSpPr>
          <p:nvPr/>
        </p:nvSpPr>
        <p:spPr>
          <a:xfrm>
            <a:off x="2073407" y="2585450"/>
            <a:ext cx="5675291" cy="1663803"/>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MX" sz="54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Gracias por tu </a:t>
            </a:r>
            <a:br>
              <a:rPr lang="es-MX" sz="54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br>
            <a:r>
              <a:rPr lang="es-MX" sz="54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atención</a:t>
            </a:r>
            <a:endParaRPr lang="es-MX" sz="54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9" y="5064610"/>
            <a:ext cx="9157739" cy="1793390"/>
          </a:xfrm>
          <a:prstGeom prst="rect">
            <a:avLst/>
          </a:prstGeom>
        </p:spPr>
      </p:pic>
      <p:pic>
        <p:nvPicPr>
          <p:cNvPr id="6" name="Imagen 8"/>
          <p:cNvPicPr>
            <a:picLocks noChangeAspect="1"/>
          </p:cNvPicPr>
          <p:nvPr/>
        </p:nvPicPr>
        <p:blipFill rotWithShape="1">
          <a:blip r:embed="rId3">
            <a:extLst>
              <a:ext uri="{28A0092B-C50C-407E-A947-70E740481C1C}">
                <a14:useLocalDpi xmlns:a14="http://schemas.microsoft.com/office/drawing/2010/main" val="0"/>
              </a:ext>
            </a:extLst>
          </a:blip>
          <a:srcRect l="55029" t="75495" r="30690"/>
          <a:stretch/>
        </p:blipFill>
        <p:spPr>
          <a:xfrm>
            <a:off x="5039832" y="5961305"/>
            <a:ext cx="1307805" cy="439479"/>
          </a:xfrm>
          <a:prstGeom prst="rect">
            <a:avLst/>
          </a:prstGeom>
        </p:spPr>
      </p:pic>
    </p:spTree>
    <p:extLst>
      <p:ext uri="{BB962C8B-B14F-4D97-AF65-F5344CB8AC3E}">
        <p14:creationId xmlns:p14="http://schemas.microsoft.com/office/powerpoint/2010/main" val="282215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7" descr="plano"/>
          <p:cNvPicPr>
            <a:picLocks noChangeAspect="1" noChangeArrowheads="1"/>
          </p:cNvPicPr>
          <p:nvPr/>
        </p:nvPicPr>
        <p:blipFill>
          <a:blip r:embed="rId2" cstate="print"/>
          <a:srcRect/>
          <a:stretch>
            <a:fillRect/>
          </a:stretch>
        </p:blipFill>
        <p:spPr bwMode="auto">
          <a:xfrm>
            <a:off x="144969" y="1519214"/>
            <a:ext cx="7074149" cy="5068252"/>
          </a:xfrm>
          <a:prstGeom prst="rect">
            <a:avLst/>
          </a:prstGeom>
          <a:ln>
            <a:noFill/>
          </a:ln>
          <a:effectLst>
            <a:outerShdw blurRad="292100" dist="139700" dir="2700000" algn="tl" rotWithShape="0">
              <a:srgbClr val="333333">
                <a:alpha val="65000"/>
              </a:srgbClr>
            </a:outerShdw>
          </a:effectLst>
        </p:spPr>
      </p:pic>
      <p:sp>
        <p:nvSpPr>
          <p:cNvPr id="54" name="53 CuadroTexto"/>
          <p:cNvSpPr txBox="1"/>
          <p:nvPr/>
        </p:nvSpPr>
        <p:spPr>
          <a:xfrm>
            <a:off x="5916565" y="2980947"/>
            <a:ext cx="3151832" cy="892552"/>
          </a:xfrm>
          <a:prstGeom prst="rect">
            <a:avLst/>
          </a:prstGeom>
          <a:noFill/>
          <a:ln>
            <a:noFill/>
          </a:ln>
        </p:spPr>
        <p:txBody>
          <a:bodyPr wrap="square" rtlCol="0">
            <a:spAutoFit/>
          </a:bodyPr>
          <a:lstStyle/>
          <a:p>
            <a:pPr algn="r"/>
            <a:r>
              <a:rPr lang="es-MX" sz="1600" b="1" dirty="0" smtClean="0">
                <a:solidFill>
                  <a:srgbClr val="C00000"/>
                </a:solidFill>
                <a:latin typeface="Arial" panose="020B0604020202020204" pitchFamily="34" charset="0"/>
                <a:cs typeface="Arial" panose="020B0604020202020204" pitchFamily="34" charset="0"/>
              </a:rPr>
              <a:t>EDIFICIO B 104 </a:t>
            </a:r>
            <a:r>
              <a:rPr lang="es-MX" sz="1200" b="1" dirty="0" smtClean="0">
                <a:solidFill>
                  <a:schemeClr val="tx1">
                    <a:lumMod val="65000"/>
                    <a:lumOff val="35000"/>
                  </a:schemeClr>
                </a:solidFill>
                <a:latin typeface="Arial" panose="020B0604020202020204" pitchFamily="34" charset="0"/>
                <a:cs typeface="Arial" panose="020B0604020202020204" pitchFamily="34" charset="0"/>
              </a:rPr>
              <a:t> </a:t>
            </a:r>
          </a:p>
          <a:p>
            <a:pPr algn="r"/>
            <a:r>
              <a:rPr lang="es-MX" sz="1200" b="1" dirty="0" smtClean="0">
                <a:solidFill>
                  <a:schemeClr val="tx2"/>
                </a:solidFill>
                <a:latin typeface="Arial" panose="020B0604020202020204" pitchFamily="34" charset="0"/>
                <a:cs typeface="Arial" panose="020B0604020202020204" pitchFamily="34" charset="0"/>
              </a:rPr>
              <a:t>PLANTA BAJA</a:t>
            </a:r>
          </a:p>
          <a:p>
            <a:pPr algn="r"/>
            <a:r>
              <a:rPr lang="es-MX" sz="1200" b="1" dirty="0" smtClean="0">
                <a:solidFill>
                  <a:schemeClr val="tx2"/>
                </a:solidFill>
                <a:latin typeface="Arial" panose="020B0604020202020204" pitchFamily="34" charset="0"/>
                <a:cs typeface="Arial" panose="020B0604020202020204" pitchFamily="34" charset="0"/>
              </a:rPr>
              <a:t>COORDINACIÓN DE LA LICENCIATURA EN NEGOCIOS INTERNACIONALES</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1"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GROGRAFÍA DE CUCEA</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cxnSp>
        <p:nvCxnSpPr>
          <p:cNvPr id="3" name="2 Conector recto de flecha"/>
          <p:cNvCxnSpPr/>
          <p:nvPr/>
        </p:nvCxnSpPr>
        <p:spPr>
          <a:xfrm flipH="1">
            <a:off x="4614530" y="3905398"/>
            <a:ext cx="2846052" cy="116633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5848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649395" y="3710904"/>
            <a:ext cx="3528392" cy="2062103"/>
          </a:xfrm>
          <a:prstGeom prst="rect">
            <a:avLst/>
          </a:prstGeom>
          <a:noFill/>
        </p:spPr>
        <p:txBody>
          <a:bodyPr wrap="square" rtlCol="0">
            <a:spAutoFit/>
          </a:bodyPr>
          <a:lstStyle/>
          <a:p>
            <a:pPr algn="just">
              <a:buFont typeface="Arial" pitchFamily="34" charset="0"/>
              <a:buChar char="•"/>
            </a:pPr>
            <a:r>
              <a:rPr lang="es-MX" sz="1600" b="1" dirty="0" smtClean="0">
                <a:solidFill>
                  <a:srgbClr val="365081"/>
                </a:solidFill>
                <a:latin typeface="Arial"/>
                <a:cs typeface="Arial"/>
              </a:rPr>
              <a:t>Aprobada por el Consejo del Centro Universitario el 15 de Octubre de 2012</a:t>
            </a:r>
          </a:p>
          <a:p>
            <a:pPr algn="just">
              <a:buFont typeface="Arial" pitchFamily="34" charset="0"/>
              <a:buChar char="•"/>
            </a:pPr>
            <a:endParaRPr lang="es-MX" sz="1600" b="1" dirty="0">
              <a:solidFill>
                <a:srgbClr val="365081"/>
              </a:solidFill>
              <a:latin typeface="Arial"/>
              <a:cs typeface="Arial"/>
            </a:endParaRPr>
          </a:p>
          <a:p>
            <a:pPr algn="just">
              <a:buFont typeface="Arial" pitchFamily="34" charset="0"/>
              <a:buChar char="•"/>
            </a:pPr>
            <a:endParaRPr lang="es-MX" sz="1600" b="1" dirty="0" smtClean="0">
              <a:solidFill>
                <a:srgbClr val="365081"/>
              </a:solidFill>
              <a:latin typeface="Arial"/>
              <a:cs typeface="Arial"/>
            </a:endParaRPr>
          </a:p>
          <a:p>
            <a:pPr algn="just">
              <a:buFont typeface="Arial" pitchFamily="34" charset="0"/>
              <a:buChar char="•"/>
            </a:pPr>
            <a:r>
              <a:rPr lang="es-MX" sz="1600" b="1" dirty="0">
                <a:solidFill>
                  <a:srgbClr val="365081"/>
                </a:solidFill>
                <a:latin typeface="Arial"/>
                <a:cs typeface="Arial"/>
              </a:rPr>
              <a:t>Aprobada por el Consejo General Universitario el 26 de Octubre de </a:t>
            </a:r>
            <a:r>
              <a:rPr lang="es-MX" sz="1600" b="1" dirty="0" smtClean="0">
                <a:solidFill>
                  <a:srgbClr val="365081"/>
                </a:solidFill>
                <a:latin typeface="Arial"/>
                <a:cs typeface="Arial"/>
              </a:rPr>
              <a:t>2012</a:t>
            </a:r>
            <a:endParaRPr lang="es-MX" sz="1600" b="1" dirty="0">
              <a:solidFill>
                <a:srgbClr val="365081"/>
              </a:solidFill>
              <a:latin typeface="Arial"/>
              <a:cs typeface="Arial"/>
            </a:endParaRPr>
          </a:p>
        </p:txBody>
      </p:sp>
      <p:sp>
        <p:nvSpPr>
          <p:cNvPr id="34" name="33 CuadroTexto"/>
          <p:cNvSpPr txBox="1"/>
          <p:nvPr/>
        </p:nvSpPr>
        <p:spPr>
          <a:xfrm>
            <a:off x="4860032" y="3710904"/>
            <a:ext cx="3592851" cy="1323439"/>
          </a:xfrm>
          <a:prstGeom prst="rect">
            <a:avLst/>
          </a:prstGeom>
          <a:noFill/>
        </p:spPr>
        <p:txBody>
          <a:bodyPr wrap="square" rtlCol="0">
            <a:spAutoFit/>
          </a:bodyPr>
          <a:lstStyle/>
          <a:p>
            <a:pPr algn="r"/>
            <a:r>
              <a:rPr lang="es-MX" sz="1600" b="1" dirty="0" smtClean="0">
                <a:solidFill>
                  <a:srgbClr val="365081"/>
                </a:solidFill>
                <a:latin typeface="Arial"/>
                <a:cs typeface="Arial"/>
              </a:rPr>
              <a:t>Modificación de los planes de estudio de las 11 Licenciaturas </a:t>
            </a:r>
          </a:p>
          <a:p>
            <a:pPr algn="r"/>
            <a:r>
              <a:rPr lang="es-MX" sz="1600" b="1" dirty="0" smtClean="0">
                <a:solidFill>
                  <a:srgbClr val="365081"/>
                </a:solidFill>
                <a:latin typeface="Arial"/>
                <a:cs typeface="Arial"/>
              </a:rPr>
              <a:t>del Centro Universitario de </a:t>
            </a:r>
          </a:p>
          <a:p>
            <a:pPr algn="r"/>
            <a:r>
              <a:rPr lang="es-MX" sz="1600" b="1" dirty="0" smtClean="0">
                <a:solidFill>
                  <a:srgbClr val="365081"/>
                </a:solidFill>
                <a:latin typeface="Arial"/>
                <a:cs typeface="Arial"/>
              </a:rPr>
              <a:t>Ciencias Económico Administrativas</a:t>
            </a:r>
          </a:p>
        </p:txBody>
      </p:sp>
      <p:sp>
        <p:nvSpPr>
          <p:cNvPr id="43" name="42 CuadroTexto"/>
          <p:cNvSpPr txBox="1"/>
          <p:nvPr/>
        </p:nvSpPr>
        <p:spPr>
          <a:xfrm>
            <a:off x="3040472" y="1366178"/>
            <a:ext cx="5412411" cy="1815882"/>
          </a:xfrm>
          <a:prstGeom prst="rect">
            <a:avLst/>
          </a:prstGeom>
          <a:noFill/>
        </p:spPr>
        <p:txBody>
          <a:bodyPr wrap="square" rtlCol="0">
            <a:spAutoFit/>
          </a:bodyPr>
          <a:lstStyle/>
          <a:p>
            <a:pPr algn="just"/>
            <a:r>
              <a:rPr lang="es-MX" sz="1600" b="1" dirty="0" smtClean="0">
                <a:solidFill>
                  <a:srgbClr val="365081"/>
                </a:solidFill>
                <a:latin typeface="Arial"/>
                <a:cs typeface="Arial"/>
              </a:rPr>
              <a:t>En el marco del Programa de Cambios Institucionales para el Desarrollo Académico de las Red Universitaria 2010-2013 y en cumplimiento del objetivo 2.3 planteado en el Plan de Desarrollo Institucional Visión2030: </a:t>
            </a:r>
            <a:r>
              <a:rPr lang="es-MX" sz="1600" b="1" i="1" dirty="0" smtClean="0">
                <a:latin typeface="Arial"/>
                <a:cs typeface="Arial"/>
              </a:rPr>
              <a:t>“llevar a cabo una reforma curricular basada en la innovación, la flexibilidad y las necesidades sociales”.</a:t>
            </a:r>
          </a:p>
        </p:txBody>
      </p:sp>
      <p:cxnSp>
        <p:nvCxnSpPr>
          <p:cNvPr id="50" name="49 Conector recto"/>
          <p:cNvCxnSpPr/>
          <p:nvPr/>
        </p:nvCxnSpPr>
        <p:spPr>
          <a:xfrm>
            <a:off x="2723038" y="1366178"/>
            <a:ext cx="0" cy="1823603"/>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23181"/>
            <a:ext cx="819958" cy="1681041"/>
          </a:xfrm>
          <a:prstGeom prst="rect">
            <a:avLst/>
          </a:prstGeom>
        </p:spPr>
      </p:pic>
      <p:sp>
        <p:nvSpPr>
          <p:cNvPr id="2" name="1 Flecha doblada hacia arriba"/>
          <p:cNvSpPr/>
          <p:nvPr/>
        </p:nvSpPr>
        <p:spPr>
          <a:xfrm rot="5400000">
            <a:off x="1425637" y="1402516"/>
            <a:ext cx="1024292" cy="951615"/>
          </a:xfrm>
          <a:prstGeom prst="bentUpArrow">
            <a:avLst>
              <a:gd name="adj1" fmla="val 14620"/>
              <a:gd name="adj2" fmla="val 25000"/>
              <a:gd name="adj3" fmla="val 2500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pic>
        <p:nvPicPr>
          <p:cNvPr id="10"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3101" cy="1332792"/>
          </a:xfrm>
          <a:prstGeom prst="rect">
            <a:avLst/>
          </a:prstGeom>
          <a:ln>
            <a:noFill/>
          </a:ln>
        </p:spPr>
      </p:pic>
      <p:sp>
        <p:nvSpPr>
          <p:cNvPr id="14" name="Título 1"/>
          <p:cNvSpPr txBox="1">
            <a:spLocks/>
          </p:cNvSpPr>
          <p:nvPr/>
        </p:nvSpPr>
        <p:spPr>
          <a:xfrm>
            <a:off x="1583101" y="599237"/>
            <a:ext cx="6593336" cy="746974"/>
          </a:xfrm>
          <a:prstGeom prst="rect">
            <a:avLst/>
          </a:prstGeom>
          <a:effectLst>
            <a:outerShdw blurRad="63500" dist="558800" dir="12000000" sx="125000" sy="125000" algn="ctr" rotWithShape="0">
              <a:schemeClr val="tx1"/>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000"/>
              </a:spcBef>
              <a:buFont typeface="Arial" panose="020B0604020202020204" pitchFamily="34" charset="0"/>
              <a:buNone/>
            </a:pPr>
            <a:r>
              <a:rPr lang="es-MX" sz="4000" b="1" dirty="0" smtClean="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rPr>
              <a:t>REFORMA CURRICULAR</a:t>
            </a:r>
            <a:endParaRPr lang="es-MX" sz="4000" b="1" dirty="0">
              <a:ln w="0"/>
              <a:solidFill>
                <a:srgbClr val="4366A8"/>
              </a:solidFill>
              <a:effectLst>
                <a:innerShdw blurRad="63500" dist="50800" dir="8100000">
                  <a:prstClr val="black">
                    <a:alpha val="50000"/>
                  </a:prstClr>
                </a:inn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05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3822303" y="5803923"/>
            <a:ext cx="3528392" cy="369332"/>
          </a:xfrm>
          <a:prstGeom prst="rect">
            <a:avLst/>
          </a:prstGeom>
          <a:solidFill>
            <a:schemeClr val="tx2">
              <a:lumMod val="75000"/>
            </a:schemeClr>
          </a:solidFill>
        </p:spPr>
        <p:txBody>
          <a:bodyPr wrap="square" rtlCol="0">
            <a:spAutoFit/>
          </a:bodyPr>
          <a:lstStyle/>
          <a:p>
            <a:pPr algn="ctr">
              <a:buFont typeface="Arial" pitchFamily="34" charset="0"/>
              <a:buChar char="•"/>
            </a:pPr>
            <a:r>
              <a:rPr lang="es-MX" b="1" dirty="0" smtClean="0">
                <a:solidFill>
                  <a:schemeClr val="bg1"/>
                </a:solidFill>
                <a:latin typeface="Arial"/>
                <a:cs typeface="Arial"/>
              </a:rPr>
              <a:t>CALENDARIO 2013-A</a:t>
            </a:r>
          </a:p>
        </p:txBody>
      </p:sp>
      <p:sp>
        <p:nvSpPr>
          <p:cNvPr id="33" name="32 CuadroTexto"/>
          <p:cNvSpPr txBox="1"/>
          <p:nvPr/>
        </p:nvSpPr>
        <p:spPr>
          <a:xfrm>
            <a:off x="412399" y="5797531"/>
            <a:ext cx="3528392" cy="369332"/>
          </a:xfrm>
          <a:prstGeom prst="rect">
            <a:avLst/>
          </a:prstGeom>
          <a:noFill/>
        </p:spPr>
        <p:txBody>
          <a:bodyPr wrap="square" rtlCol="0">
            <a:spAutoFit/>
          </a:bodyPr>
          <a:lstStyle/>
          <a:p>
            <a:pPr>
              <a:buFont typeface="Arial" pitchFamily="34" charset="0"/>
              <a:buChar char="•"/>
            </a:pPr>
            <a:r>
              <a:rPr lang="es-MX" b="1" dirty="0" smtClean="0">
                <a:solidFill>
                  <a:srgbClr val="365081"/>
                </a:solidFill>
                <a:latin typeface="Arial"/>
                <a:cs typeface="Arial"/>
              </a:rPr>
              <a:t> Nuevos planes de estudio</a:t>
            </a:r>
          </a:p>
        </p:txBody>
      </p:sp>
      <p:sp>
        <p:nvSpPr>
          <p:cNvPr id="34" name="33 CuadroTexto"/>
          <p:cNvSpPr txBox="1"/>
          <p:nvPr/>
        </p:nvSpPr>
        <p:spPr>
          <a:xfrm>
            <a:off x="3508342" y="1185416"/>
            <a:ext cx="3816424" cy="4247317"/>
          </a:xfrm>
          <a:prstGeom prst="rect">
            <a:avLst/>
          </a:prstGeom>
          <a:noFill/>
        </p:spPr>
        <p:txBody>
          <a:bodyPr wrap="square" rtlCol="0">
            <a:spAutoFit/>
          </a:bodyPr>
          <a:lstStyle/>
          <a:p>
            <a:pPr>
              <a:buBlip>
                <a:blip r:embed="rId2"/>
              </a:buBlip>
            </a:pPr>
            <a:r>
              <a:rPr lang="es-MX" b="1" dirty="0" smtClean="0">
                <a:solidFill>
                  <a:srgbClr val="365081"/>
                </a:solidFill>
                <a:latin typeface="Arial"/>
                <a:cs typeface="Arial"/>
              </a:rPr>
              <a:t> Actualización</a:t>
            </a:r>
          </a:p>
          <a:p>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Innovación</a:t>
            </a:r>
          </a:p>
          <a:p>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Flexibilidad</a:t>
            </a:r>
          </a:p>
          <a:p>
            <a:pPr>
              <a:buBlip>
                <a:blip r:embed="rId2"/>
              </a:buBlip>
            </a:pPr>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Segundo idioma</a:t>
            </a:r>
          </a:p>
          <a:p>
            <a:pPr>
              <a:buBlip>
                <a:blip r:embed="rId2"/>
              </a:buBlip>
            </a:pPr>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Formación Integral </a:t>
            </a:r>
          </a:p>
          <a:p>
            <a:pPr>
              <a:buBlip>
                <a:blip r:embed="rId2"/>
              </a:buBlip>
            </a:pPr>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Especialización</a:t>
            </a:r>
          </a:p>
          <a:p>
            <a:pPr>
              <a:buBlip>
                <a:blip r:embed="rId2"/>
              </a:buBlip>
            </a:pPr>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Prácticas Profesionales</a:t>
            </a:r>
          </a:p>
          <a:p>
            <a:pPr>
              <a:buBlip>
                <a:blip r:embed="rId2"/>
              </a:buBlip>
            </a:pPr>
            <a:endParaRPr lang="es-MX" b="1" dirty="0" smtClean="0">
              <a:solidFill>
                <a:srgbClr val="365081"/>
              </a:solidFill>
              <a:latin typeface="Arial"/>
              <a:cs typeface="Arial"/>
            </a:endParaRPr>
          </a:p>
          <a:p>
            <a:pPr>
              <a:buBlip>
                <a:blip r:embed="rId2"/>
              </a:buBlip>
            </a:pPr>
            <a:r>
              <a:rPr lang="es-MX" b="1" dirty="0" smtClean="0">
                <a:solidFill>
                  <a:srgbClr val="365081"/>
                </a:solidFill>
                <a:latin typeface="Arial"/>
                <a:cs typeface="Arial"/>
              </a:rPr>
              <a:t> Titulación</a:t>
            </a:r>
          </a:p>
        </p:txBody>
      </p:sp>
      <p:cxnSp>
        <p:nvCxnSpPr>
          <p:cNvPr id="50" name="49 Conector recto"/>
          <p:cNvCxnSpPr/>
          <p:nvPr/>
        </p:nvCxnSpPr>
        <p:spPr>
          <a:xfrm>
            <a:off x="3234280" y="1220094"/>
            <a:ext cx="0" cy="407492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11" name="10 Flecha doblada hacia arriba"/>
          <p:cNvSpPr/>
          <p:nvPr/>
        </p:nvSpPr>
        <p:spPr>
          <a:xfrm rot="5400000">
            <a:off x="1425637" y="1221755"/>
            <a:ext cx="1024292" cy="951615"/>
          </a:xfrm>
          <a:prstGeom prst="bentUpArrow">
            <a:avLst>
              <a:gd name="adj1" fmla="val 14620"/>
              <a:gd name="adj2" fmla="val 25000"/>
              <a:gd name="adj3" fmla="val 2500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sp>
        <p:nvSpPr>
          <p:cNvPr id="12"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REFORMA CURRICULAR</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13"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242297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CuadroTexto"/>
          <p:cNvSpPr txBox="1"/>
          <p:nvPr/>
        </p:nvSpPr>
        <p:spPr>
          <a:xfrm>
            <a:off x="5583372" y="1454398"/>
            <a:ext cx="1620000" cy="324000"/>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102 CRÉDITOS</a:t>
            </a:r>
          </a:p>
        </p:txBody>
      </p:sp>
      <p:sp>
        <p:nvSpPr>
          <p:cNvPr id="1026" name="Text Box 2"/>
          <p:cNvSpPr txBox="1">
            <a:spLocks noChangeArrowheads="1"/>
          </p:cNvSpPr>
          <p:nvPr/>
        </p:nvSpPr>
        <p:spPr bwMode="auto">
          <a:xfrm>
            <a:off x="2675562" y="1337436"/>
            <a:ext cx="2361266" cy="540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MX" sz="1100" b="1" dirty="0" smtClean="0">
                <a:solidFill>
                  <a:srgbClr val="FFFFFF"/>
                </a:solidFill>
                <a:latin typeface="Arial" panose="020B0604020202020204" pitchFamily="34" charset="0"/>
                <a:cs typeface="Arial" panose="020B0604020202020204" pitchFamily="34" charset="0"/>
              </a:rPr>
              <a:t>FORMACIÓN BÁSICA COMÚN OBLIGATORIA</a:t>
            </a:r>
            <a:endParaRPr kumimoji="0" lang="es-MX" sz="1100" b="0" i="0" u="none" strike="noStrike" cap="none" normalizeH="0" baseline="0" dirty="0" smtClean="0">
              <a:ln>
                <a:noFill/>
              </a:ln>
              <a:solidFill>
                <a:schemeClr val="tx1"/>
              </a:solidFill>
              <a:latin typeface="Arial" pitchFamily="34" charset="0"/>
              <a:cs typeface="Arial" panose="020B0604020202020204" pitchFamily="34" charset="0"/>
            </a:endParaRPr>
          </a:p>
        </p:txBody>
      </p:sp>
      <p:sp>
        <p:nvSpPr>
          <p:cNvPr id="1027" name="Text Box 3"/>
          <p:cNvSpPr txBox="1">
            <a:spLocks noChangeArrowheads="1"/>
          </p:cNvSpPr>
          <p:nvPr/>
        </p:nvSpPr>
        <p:spPr bwMode="auto">
          <a:xfrm>
            <a:off x="2675562" y="1977713"/>
            <a:ext cx="2361266" cy="540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100" b="1" dirty="0" smtClean="0">
                <a:solidFill>
                  <a:srgbClr val="FFFFFF"/>
                </a:solidFill>
                <a:latin typeface="Arial" panose="020B0604020202020204" pitchFamily="34" charset="0"/>
                <a:cs typeface="Arial" panose="020B0604020202020204" pitchFamily="34" charset="0"/>
              </a:rPr>
              <a:t>FORMACIÓN BÁSICA PARTICULAR OBLIGATORIA</a:t>
            </a:r>
          </a:p>
        </p:txBody>
      </p:sp>
      <p:sp>
        <p:nvSpPr>
          <p:cNvPr id="1028" name="Text Box 4"/>
          <p:cNvSpPr txBox="1">
            <a:spLocks noChangeArrowheads="1"/>
          </p:cNvSpPr>
          <p:nvPr/>
        </p:nvSpPr>
        <p:spPr bwMode="auto">
          <a:xfrm>
            <a:off x="2675562" y="2884020"/>
            <a:ext cx="2361266" cy="540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s-MX" sz="1100" b="1" dirty="0" smtClean="0">
                <a:solidFill>
                  <a:srgbClr val="FFFFFF"/>
                </a:solidFill>
                <a:latin typeface="Arial" panose="020B0604020202020204" pitchFamily="34" charset="0"/>
                <a:cs typeface="Arial" panose="020B0604020202020204" pitchFamily="34" charset="0"/>
              </a:rPr>
              <a:t>FORMACIÓN ESPECIALIZANTE OBLIGATORIA</a:t>
            </a:r>
          </a:p>
        </p:txBody>
      </p:sp>
      <p:sp>
        <p:nvSpPr>
          <p:cNvPr id="1029" name="Text Box 5"/>
          <p:cNvSpPr txBox="1">
            <a:spLocks noChangeArrowheads="1"/>
          </p:cNvSpPr>
          <p:nvPr/>
        </p:nvSpPr>
        <p:spPr bwMode="auto">
          <a:xfrm>
            <a:off x="2675563" y="3797174"/>
            <a:ext cx="2361266" cy="7560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100" b="1" dirty="0" smtClean="0">
                <a:solidFill>
                  <a:srgbClr val="FFFFFF"/>
                </a:solidFill>
                <a:latin typeface="Arial" panose="020B0604020202020204" pitchFamily="34" charset="0"/>
                <a:cs typeface="Arial" panose="020B0604020202020204" pitchFamily="34" charset="0"/>
              </a:rPr>
              <a:t>FORMACIÓN ESPECIALIZANTE SELECTIVA</a:t>
            </a:r>
          </a:p>
          <a:p>
            <a:pPr algn="ctr" fontAlgn="base">
              <a:spcBef>
                <a:spcPct val="0"/>
              </a:spcBef>
              <a:spcAft>
                <a:spcPts val="1000"/>
              </a:spcAft>
            </a:pPr>
            <a:r>
              <a:rPr lang="es-MX" sz="1100" b="1" dirty="0" smtClean="0">
                <a:solidFill>
                  <a:srgbClr val="FFFFFF"/>
                </a:solidFill>
                <a:latin typeface="Arial" panose="020B0604020202020204" pitchFamily="34" charset="0"/>
                <a:cs typeface="Arial" panose="020B0604020202020204" pitchFamily="34" charset="0"/>
              </a:rPr>
              <a:t>1 Orientación ( 3 asignaturas)</a:t>
            </a:r>
          </a:p>
        </p:txBody>
      </p:sp>
      <p:sp>
        <p:nvSpPr>
          <p:cNvPr id="43" name="42 CuadroTexto"/>
          <p:cNvSpPr txBox="1"/>
          <p:nvPr/>
        </p:nvSpPr>
        <p:spPr>
          <a:xfrm>
            <a:off x="2675562" y="2522619"/>
            <a:ext cx="2361266" cy="2616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1100" b="1" dirty="0" smtClean="0">
                <a:solidFill>
                  <a:schemeClr val="accent3">
                    <a:lumMod val="75000"/>
                  </a:schemeClr>
                </a:solidFill>
                <a:latin typeface="Arial" panose="020B0604020202020204" pitchFamily="34" charset="0"/>
                <a:cs typeface="Arial" panose="020B0604020202020204" pitchFamily="34" charset="0"/>
              </a:rPr>
              <a:t>SEMINARIO DE TITULACIÓN</a:t>
            </a:r>
            <a:endParaRPr lang="es-MX" sz="1100" b="1" dirty="0">
              <a:solidFill>
                <a:schemeClr val="accent3">
                  <a:lumMod val="75000"/>
                </a:schemeClr>
              </a:solidFill>
              <a:latin typeface="Arial" panose="020B0604020202020204" pitchFamily="34" charset="0"/>
              <a:cs typeface="Arial" panose="020B0604020202020204" pitchFamily="34" charset="0"/>
            </a:endParaRPr>
          </a:p>
        </p:txBody>
      </p:sp>
      <p:sp>
        <p:nvSpPr>
          <p:cNvPr id="46" name="45 Cerrar llave"/>
          <p:cNvSpPr/>
          <p:nvPr/>
        </p:nvSpPr>
        <p:spPr>
          <a:xfrm>
            <a:off x="5187813" y="1977713"/>
            <a:ext cx="132336" cy="806516"/>
          </a:xfrm>
          <a:prstGeom prst="rightBrace">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latin typeface="Arial" panose="020B0604020202020204" pitchFamily="34" charset="0"/>
              <a:cs typeface="Arial" panose="020B0604020202020204" pitchFamily="34" charset="0"/>
            </a:endParaRPr>
          </a:p>
        </p:txBody>
      </p:sp>
      <p:sp>
        <p:nvSpPr>
          <p:cNvPr id="51" name="50 CuadroTexto"/>
          <p:cNvSpPr txBox="1"/>
          <p:nvPr/>
        </p:nvSpPr>
        <p:spPr>
          <a:xfrm>
            <a:off x="2675562" y="3425341"/>
            <a:ext cx="2361266" cy="26161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100" b="1" dirty="0" smtClean="0">
                <a:solidFill>
                  <a:schemeClr val="accent6">
                    <a:lumMod val="75000"/>
                  </a:schemeClr>
                </a:solidFill>
                <a:latin typeface="Arial" panose="020B0604020202020204" pitchFamily="34" charset="0"/>
                <a:cs typeface="Arial" panose="020B0604020202020204" pitchFamily="34" charset="0"/>
              </a:rPr>
              <a:t>PRÁCTICAS PROFESIONALES</a:t>
            </a:r>
            <a:endParaRPr lang="es-MX" sz="1100" b="1" dirty="0">
              <a:solidFill>
                <a:schemeClr val="accent6">
                  <a:lumMod val="75000"/>
                </a:schemeClr>
              </a:solidFill>
              <a:latin typeface="Arial" panose="020B0604020202020204" pitchFamily="34" charset="0"/>
              <a:cs typeface="Arial" panose="020B0604020202020204" pitchFamily="34" charset="0"/>
            </a:endParaRPr>
          </a:p>
        </p:txBody>
      </p:sp>
      <p:sp>
        <p:nvSpPr>
          <p:cNvPr id="52" name="51 Cerrar llave"/>
          <p:cNvSpPr/>
          <p:nvPr/>
        </p:nvSpPr>
        <p:spPr>
          <a:xfrm>
            <a:off x="5176621" y="3787484"/>
            <a:ext cx="144916" cy="765690"/>
          </a:xfrm>
          <a:prstGeom prst="rightBrace">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latin typeface="Arial" panose="020B0604020202020204" pitchFamily="34" charset="0"/>
              <a:cs typeface="Arial" panose="020B0604020202020204" pitchFamily="34" charset="0"/>
            </a:endParaRPr>
          </a:p>
        </p:txBody>
      </p:sp>
      <p:sp>
        <p:nvSpPr>
          <p:cNvPr id="53" name="52 Cerrar llave"/>
          <p:cNvSpPr/>
          <p:nvPr/>
        </p:nvSpPr>
        <p:spPr>
          <a:xfrm>
            <a:off x="5208133" y="2884019"/>
            <a:ext cx="126582" cy="802931"/>
          </a:xfrm>
          <a:prstGeom prst="rightBrace">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latin typeface="Arial" panose="020B0604020202020204" pitchFamily="34" charset="0"/>
              <a:cs typeface="Arial" panose="020B0604020202020204" pitchFamily="34" charset="0"/>
            </a:endParaRPr>
          </a:p>
        </p:txBody>
      </p:sp>
      <p:sp>
        <p:nvSpPr>
          <p:cNvPr id="54" name="53 Cerrar llave"/>
          <p:cNvSpPr/>
          <p:nvPr/>
        </p:nvSpPr>
        <p:spPr>
          <a:xfrm>
            <a:off x="5181844" y="1337436"/>
            <a:ext cx="161885" cy="540000"/>
          </a:xfrm>
          <a:prstGeom prst="rightBrace">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latin typeface="Arial" panose="020B0604020202020204" pitchFamily="34" charset="0"/>
              <a:cs typeface="Arial" panose="020B0604020202020204" pitchFamily="34" charset="0"/>
            </a:endParaRPr>
          </a:p>
        </p:txBody>
      </p:sp>
      <p:sp>
        <p:nvSpPr>
          <p:cNvPr id="1031" name="Text Box 7"/>
          <p:cNvSpPr txBox="1">
            <a:spLocks noChangeArrowheads="1"/>
          </p:cNvSpPr>
          <p:nvPr/>
        </p:nvSpPr>
        <p:spPr bwMode="auto">
          <a:xfrm>
            <a:off x="2675562" y="4652044"/>
            <a:ext cx="2361267" cy="756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s-MX" sz="1100" b="1" dirty="0" smtClean="0">
                <a:solidFill>
                  <a:srgbClr val="FFFFFF"/>
                </a:solidFill>
                <a:latin typeface="Arial" panose="020B0604020202020204" pitchFamily="34" charset="0"/>
                <a:cs typeface="Arial" panose="020B0604020202020204" pitchFamily="34" charset="0"/>
              </a:rPr>
              <a:t>FORMACIÓN OPTATIVA ABIERTA</a:t>
            </a:r>
          </a:p>
          <a:p>
            <a:pPr marR="0" lvl="0" indent="0" algn="ctr" fontAlgn="base">
              <a:lnSpc>
                <a:spcPct val="100000"/>
              </a:lnSpc>
              <a:spcBef>
                <a:spcPct val="0"/>
              </a:spcBef>
              <a:spcAft>
                <a:spcPts val="1000"/>
              </a:spcAft>
              <a:buClrTx/>
              <a:buSzTx/>
              <a:buFontTx/>
              <a:buNone/>
              <a:tabLst/>
            </a:pPr>
            <a:r>
              <a:rPr lang="es-MX" sz="1100" b="1" dirty="0" smtClean="0">
                <a:solidFill>
                  <a:srgbClr val="FFFFFF"/>
                </a:solidFill>
                <a:latin typeface="Arial" panose="020B0604020202020204" pitchFamily="34" charset="0"/>
                <a:cs typeface="Arial" panose="020B0604020202020204" pitchFamily="34" charset="0"/>
              </a:rPr>
              <a:t>1 Orientación ( 3 asignaturas)</a:t>
            </a:r>
          </a:p>
        </p:txBody>
      </p:sp>
      <p:sp>
        <p:nvSpPr>
          <p:cNvPr id="55" name="54 Cerrar llave"/>
          <p:cNvSpPr/>
          <p:nvPr/>
        </p:nvSpPr>
        <p:spPr>
          <a:xfrm>
            <a:off x="5181844" y="4652043"/>
            <a:ext cx="139044" cy="1023517"/>
          </a:xfrm>
          <a:prstGeom prst="rightBrace">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100">
              <a:latin typeface="Arial" panose="020B0604020202020204" pitchFamily="34" charset="0"/>
              <a:cs typeface="Arial" panose="020B0604020202020204" pitchFamily="34" charset="0"/>
            </a:endParaRPr>
          </a:p>
        </p:txBody>
      </p:sp>
      <p:sp>
        <p:nvSpPr>
          <p:cNvPr id="56" name="55 CuadroTexto"/>
          <p:cNvSpPr txBox="1"/>
          <p:nvPr/>
        </p:nvSpPr>
        <p:spPr>
          <a:xfrm>
            <a:off x="2675562" y="5413951"/>
            <a:ext cx="2361267" cy="2616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1100" b="1" dirty="0" smtClean="0">
                <a:solidFill>
                  <a:schemeClr val="tx1">
                    <a:lumMod val="75000"/>
                    <a:lumOff val="25000"/>
                  </a:schemeClr>
                </a:solidFill>
                <a:latin typeface="Arial" panose="020B0604020202020204" pitchFamily="34" charset="0"/>
                <a:cs typeface="Arial" panose="020B0604020202020204" pitchFamily="34" charset="0"/>
              </a:rPr>
              <a:t>FORMACIÓN INTEGRAL</a:t>
            </a:r>
            <a:endParaRPr lang="es-MX"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56 CuadroTexto"/>
          <p:cNvSpPr txBox="1"/>
          <p:nvPr/>
        </p:nvSpPr>
        <p:spPr>
          <a:xfrm>
            <a:off x="2675563" y="5778753"/>
            <a:ext cx="2361266"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100" b="1" dirty="0" smtClean="0">
                <a:latin typeface="Arial" panose="020B0604020202020204" pitchFamily="34" charset="0"/>
                <a:cs typeface="Arial" panose="020B0604020202020204" pitchFamily="34" charset="0"/>
              </a:rPr>
              <a:t>SERVICIO SOCIAL</a:t>
            </a:r>
            <a:endParaRPr lang="es-MX" sz="1100" b="1" dirty="0">
              <a:latin typeface="Arial" panose="020B0604020202020204" pitchFamily="34" charset="0"/>
              <a:cs typeface="Arial" panose="020B0604020202020204" pitchFamily="34" charset="0"/>
            </a:endParaRPr>
          </a:p>
        </p:txBody>
      </p:sp>
      <p:sp>
        <p:nvSpPr>
          <p:cNvPr id="59" name="58 CuadroTexto"/>
          <p:cNvSpPr txBox="1"/>
          <p:nvPr/>
        </p:nvSpPr>
        <p:spPr>
          <a:xfrm>
            <a:off x="5599118" y="2218971"/>
            <a:ext cx="1620000" cy="324000"/>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124 CRÉDITOS</a:t>
            </a:r>
          </a:p>
        </p:txBody>
      </p:sp>
      <p:sp>
        <p:nvSpPr>
          <p:cNvPr id="60" name="59 CuadroTexto"/>
          <p:cNvSpPr txBox="1"/>
          <p:nvPr/>
        </p:nvSpPr>
        <p:spPr>
          <a:xfrm>
            <a:off x="5599118" y="3123484"/>
            <a:ext cx="1620000" cy="324000"/>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160 CRÉDITOS</a:t>
            </a:r>
          </a:p>
        </p:txBody>
      </p:sp>
      <p:sp>
        <p:nvSpPr>
          <p:cNvPr id="61" name="60 CuadroTexto"/>
          <p:cNvSpPr txBox="1"/>
          <p:nvPr/>
        </p:nvSpPr>
        <p:spPr>
          <a:xfrm>
            <a:off x="5599118" y="4008329"/>
            <a:ext cx="1620000" cy="324000"/>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24  CRÉDITOS</a:t>
            </a:r>
          </a:p>
        </p:txBody>
      </p:sp>
      <p:sp>
        <p:nvSpPr>
          <p:cNvPr id="62" name="61 CuadroTexto"/>
          <p:cNvSpPr txBox="1"/>
          <p:nvPr/>
        </p:nvSpPr>
        <p:spPr>
          <a:xfrm>
            <a:off x="5634942" y="5009912"/>
            <a:ext cx="1584176" cy="307777"/>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28  CRÉDITOS</a:t>
            </a:r>
          </a:p>
        </p:txBody>
      </p:sp>
      <p:cxnSp>
        <p:nvCxnSpPr>
          <p:cNvPr id="71" name="70 Conector recto"/>
          <p:cNvCxnSpPr/>
          <p:nvPr/>
        </p:nvCxnSpPr>
        <p:spPr>
          <a:xfrm>
            <a:off x="5644530" y="5675561"/>
            <a:ext cx="16561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5599118" y="5778752"/>
            <a:ext cx="1764000" cy="324000"/>
          </a:xfrm>
          <a:prstGeom prst="rect">
            <a:avLst/>
          </a:prstGeom>
          <a:noFill/>
        </p:spPr>
        <p:txBody>
          <a:bodyPr wrap="square" rtlCol="0">
            <a:spAutoFit/>
          </a:bodyPr>
          <a:lstStyle/>
          <a:p>
            <a:pPr algn="r"/>
            <a:r>
              <a:rPr lang="es-MX" sz="1400" b="1" dirty="0" smtClean="0">
                <a:solidFill>
                  <a:srgbClr val="365081"/>
                </a:solidFill>
                <a:latin typeface="Arial" panose="020B0604020202020204" pitchFamily="34" charset="0"/>
                <a:cs typeface="Arial" panose="020B0604020202020204" pitchFamily="34" charset="0"/>
              </a:rPr>
              <a:t>438 CRÉDITOS</a:t>
            </a:r>
          </a:p>
        </p:txBody>
      </p:sp>
      <p:sp>
        <p:nvSpPr>
          <p:cNvPr id="77" name="76 CuadroTexto"/>
          <p:cNvSpPr txBox="1"/>
          <p:nvPr/>
        </p:nvSpPr>
        <p:spPr>
          <a:xfrm>
            <a:off x="7363118" y="1337436"/>
            <a:ext cx="432048" cy="400110"/>
          </a:xfrm>
          <a:prstGeom prst="rect">
            <a:avLst/>
          </a:prstGeom>
          <a:noFill/>
        </p:spPr>
        <p:txBody>
          <a:bodyPr wrap="square" rtlCol="0">
            <a:spAutoFit/>
          </a:bodyPr>
          <a:lstStyle/>
          <a:p>
            <a:pPr algn="r"/>
            <a:r>
              <a:rPr lang="es-MX" sz="2000" b="1" dirty="0" smtClean="0">
                <a:latin typeface="Tw Cen MT" pitchFamily="34" charset="0"/>
              </a:rPr>
              <a:t>+</a:t>
            </a:r>
          </a:p>
        </p:txBody>
      </p:sp>
      <p:sp>
        <p:nvSpPr>
          <p:cNvPr id="79" name="78 CuadroTexto"/>
          <p:cNvSpPr txBox="1"/>
          <p:nvPr/>
        </p:nvSpPr>
        <p:spPr>
          <a:xfrm>
            <a:off x="7366656" y="4954666"/>
            <a:ext cx="432048" cy="400110"/>
          </a:xfrm>
          <a:prstGeom prst="rect">
            <a:avLst/>
          </a:prstGeom>
          <a:noFill/>
        </p:spPr>
        <p:txBody>
          <a:bodyPr wrap="square" rtlCol="0">
            <a:spAutoFit/>
          </a:bodyPr>
          <a:lstStyle/>
          <a:p>
            <a:pPr algn="r"/>
            <a:r>
              <a:rPr lang="es-MX" sz="2000" b="1" dirty="0" smtClean="0">
                <a:latin typeface="Tw Cen MT" pitchFamily="34" charset="0"/>
              </a:rPr>
              <a:t>=</a:t>
            </a:r>
          </a:p>
        </p:txBody>
      </p:sp>
      <p:pic>
        <p:nvPicPr>
          <p:cNvPr id="31" name="Imagen 30"/>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34" name="33 Flecha doblada hacia arriba"/>
          <p:cNvSpPr/>
          <p:nvPr/>
        </p:nvSpPr>
        <p:spPr>
          <a:xfrm rot="5400000">
            <a:off x="1425637" y="1221755"/>
            <a:ext cx="1024292" cy="951615"/>
          </a:xfrm>
          <a:prstGeom prst="bentUpArrow">
            <a:avLst>
              <a:gd name="adj1" fmla="val 14620"/>
              <a:gd name="adj2" fmla="val 25000"/>
              <a:gd name="adj3" fmla="val 2500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sp>
        <p:nvSpPr>
          <p:cNvPr id="85" name="84 CuadroTexto"/>
          <p:cNvSpPr txBox="1"/>
          <p:nvPr/>
        </p:nvSpPr>
        <p:spPr>
          <a:xfrm>
            <a:off x="7366656" y="2180981"/>
            <a:ext cx="432048" cy="400110"/>
          </a:xfrm>
          <a:prstGeom prst="rect">
            <a:avLst/>
          </a:prstGeom>
          <a:noFill/>
        </p:spPr>
        <p:txBody>
          <a:bodyPr wrap="square" rtlCol="0">
            <a:spAutoFit/>
          </a:bodyPr>
          <a:lstStyle/>
          <a:p>
            <a:pPr algn="r"/>
            <a:r>
              <a:rPr lang="es-MX" sz="2000" b="1" dirty="0" smtClean="0">
                <a:latin typeface="Tw Cen MT" pitchFamily="34" charset="0"/>
              </a:rPr>
              <a:t>+</a:t>
            </a:r>
          </a:p>
        </p:txBody>
      </p:sp>
      <p:sp>
        <p:nvSpPr>
          <p:cNvPr id="86" name="85 CuadroTexto"/>
          <p:cNvSpPr txBox="1"/>
          <p:nvPr/>
        </p:nvSpPr>
        <p:spPr>
          <a:xfrm>
            <a:off x="7359561" y="3067058"/>
            <a:ext cx="432048" cy="400110"/>
          </a:xfrm>
          <a:prstGeom prst="rect">
            <a:avLst/>
          </a:prstGeom>
          <a:noFill/>
        </p:spPr>
        <p:txBody>
          <a:bodyPr wrap="square" rtlCol="0">
            <a:spAutoFit/>
          </a:bodyPr>
          <a:lstStyle/>
          <a:p>
            <a:pPr algn="r"/>
            <a:r>
              <a:rPr lang="es-MX" sz="2000" b="1" dirty="0" smtClean="0">
                <a:latin typeface="Tw Cen MT" pitchFamily="34" charset="0"/>
              </a:rPr>
              <a:t>+</a:t>
            </a:r>
          </a:p>
        </p:txBody>
      </p:sp>
      <p:sp>
        <p:nvSpPr>
          <p:cNvPr id="87" name="86 CuadroTexto"/>
          <p:cNvSpPr txBox="1"/>
          <p:nvPr/>
        </p:nvSpPr>
        <p:spPr>
          <a:xfrm>
            <a:off x="7363099" y="3963768"/>
            <a:ext cx="432048" cy="400110"/>
          </a:xfrm>
          <a:prstGeom prst="rect">
            <a:avLst/>
          </a:prstGeom>
          <a:noFill/>
        </p:spPr>
        <p:txBody>
          <a:bodyPr wrap="square" rtlCol="0">
            <a:spAutoFit/>
          </a:bodyPr>
          <a:lstStyle/>
          <a:p>
            <a:pPr algn="r"/>
            <a:r>
              <a:rPr lang="es-MX" sz="2000" b="1" dirty="0" smtClean="0">
                <a:latin typeface="Tw Cen MT" pitchFamily="34" charset="0"/>
              </a:rPr>
              <a:t>+</a:t>
            </a:r>
          </a:p>
        </p:txBody>
      </p:sp>
      <p:sp>
        <p:nvSpPr>
          <p:cNvPr id="35"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36"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3684209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5436096" y="833816"/>
            <a:ext cx="3528392" cy="369332"/>
          </a:xfrm>
          <a:prstGeom prst="rect">
            <a:avLst/>
          </a:prstGeom>
          <a:noFill/>
        </p:spPr>
        <p:txBody>
          <a:bodyPr wrap="square" rtlCol="0">
            <a:spAutoFit/>
          </a:bodyPr>
          <a:lstStyle/>
          <a:p>
            <a:pPr algn="r"/>
            <a:r>
              <a:rPr lang="es-MX" b="1" dirty="0" smtClean="0">
                <a:solidFill>
                  <a:srgbClr val="365081"/>
                </a:solidFill>
                <a:latin typeface="Arial"/>
                <a:cs typeface="Arial"/>
              </a:rPr>
              <a:t>SUGERENCIA ACADÉMICA</a:t>
            </a:r>
          </a:p>
        </p:txBody>
      </p:sp>
      <p:sp>
        <p:nvSpPr>
          <p:cNvPr id="6"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7"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
        <p:nvSpPr>
          <p:cNvPr id="11" name="11 Cuadro de texto"/>
          <p:cNvSpPr txBox="1">
            <a:spLocks/>
          </p:cNvSpPr>
          <p:nvPr/>
        </p:nvSpPr>
        <p:spPr bwMode="auto">
          <a:xfrm>
            <a:off x="35496" y="242620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UNIVERSIDAD Y SIGLO XXI I5085</a:t>
            </a:r>
          </a:p>
        </p:txBody>
      </p:sp>
      <p:sp>
        <p:nvSpPr>
          <p:cNvPr id="12" name="11 Cuadro de texto"/>
          <p:cNvSpPr txBox="1">
            <a:spLocks/>
          </p:cNvSpPr>
          <p:nvPr/>
        </p:nvSpPr>
        <p:spPr bwMode="auto">
          <a:xfrm>
            <a:off x="35496" y="314628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TECNOLOGÍAS DE LA INFORMACIÓN I5093</a:t>
            </a:r>
          </a:p>
        </p:txBody>
      </p:sp>
      <p:sp>
        <p:nvSpPr>
          <p:cNvPr id="13" name="11 Cuadro de texto"/>
          <p:cNvSpPr txBox="1">
            <a:spLocks/>
          </p:cNvSpPr>
          <p:nvPr/>
        </p:nvSpPr>
        <p:spPr bwMode="auto">
          <a:xfrm>
            <a:off x="35496" y="386636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ADMINISTRACIÓN I</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I0942</a:t>
            </a:r>
          </a:p>
        </p:txBody>
      </p:sp>
      <p:sp>
        <p:nvSpPr>
          <p:cNvPr id="14" name="11 Cuadro de texto"/>
          <p:cNvSpPr txBox="1">
            <a:spLocks/>
          </p:cNvSpPr>
          <p:nvPr/>
        </p:nvSpPr>
        <p:spPr bwMode="auto">
          <a:xfrm>
            <a:off x="35496" y="458644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CONTABILIDAD</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GENERAL I5086</a:t>
            </a:r>
          </a:p>
        </p:txBody>
      </p:sp>
      <p:sp>
        <p:nvSpPr>
          <p:cNvPr id="15" name="11 Cuadro de texto"/>
          <p:cNvSpPr txBox="1">
            <a:spLocks/>
          </p:cNvSpPr>
          <p:nvPr/>
        </p:nvSpPr>
        <p:spPr bwMode="auto">
          <a:xfrm>
            <a:off x="35496" y="530652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MATEMÁTICAS I</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I0868</a:t>
            </a:r>
          </a:p>
        </p:txBody>
      </p:sp>
      <p:sp>
        <p:nvSpPr>
          <p:cNvPr id="16" name="11 Cuadro de texto"/>
          <p:cNvSpPr txBox="1">
            <a:spLocks/>
          </p:cNvSpPr>
          <p:nvPr/>
        </p:nvSpPr>
        <p:spPr bwMode="auto">
          <a:xfrm>
            <a:off x="35496" y="602660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INGLÉS I </a:t>
            </a:r>
          </a:p>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I5134</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7" name="11 Cuadro de texto"/>
          <p:cNvSpPr txBox="1">
            <a:spLocks/>
          </p:cNvSpPr>
          <p:nvPr/>
        </p:nvSpPr>
        <p:spPr bwMode="auto">
          <a:xfrm>
            <a:off x="1047056" y="1700808"/>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ECONOMÍA</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II</a:t>
            </a:r>
          </a:p>
          <a:p>
            <a:pPr marL="0" marR="0" lvl="0" indent="0" algn="l" defTabSz="914400" rtl="0" eaLnBrk="1" fontAlgn="base" latinLnBrk="0" hangingPunct="1">
              <a:lnSpc>
                <a:spcPct val="100000"/>
              </a:lnSpc>
              <a:spcBef>
                <a:spcPct val="0"/>
              </a:spcBef>
              <a:buClrTx/>
              <a:buSzTx/>
              <a:buFontTx/>
              <a:buNone/>
              <a:tabLst/>
            </a:pPr>
            <a:r>
              <a:rPr lang="es-MX" sz="800" baseline="0" dirty="0" smtClean="0">
                <a:solidFill>
                  <a:schemeClr val="bg1"/>
                </a:solidFill>
                <a:latin typeface="Arial" panose="020B0604020202020204" pitchFamily="34" charset="0"/>
                <a:cs typeface="Arial" panose="020B0604020202020204" pitchFamily="34" charset="0"/>
              </a:rPr>
              <a:t>I5324</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8" name="3 Cuadro de texto"/>
          <p:cNvSpPr txBox="1">
            <a:spLocks noChangeArrowheads="1"/>
          </p:cNvSpPr>
          <p:nvPr/>
        </p:nvSpPr>
        <p:spPr bwMode="auto">
          <a:xfrm>
            <a:off x="1043608"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2</a:t>
            </a:r>
          </a:p>
        </p:txBody>
      </p:sp>
      <p:sp>
        <p:nvSpPr>
          <p:cNvPr id="19" name="11 Cuadro de texto"/>
          <p:cNvSpPr txBox="1">
            <a:spLocks/>
          </p:cNvSpPr>
          <p:nvPr/>
        </p:nvSpPr>
        <p:spPr bwMode="auto">
          <a:xfrm>
            <a:off x="1043608" y="242620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CONCEPTOS JURÍDICOS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FUNDAMENTALES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I5083</a:t>
            </a:r>
          </a:p>
        </p:txBody>
      </p:sp>
      <p:sp>
        <p:nvSpPr>
          <p:cNvPr id="20" name="11 Cuadro de texto"/>
          <p:cNvSpPr txBox="1">
            <a:spLocks/>
          </p:cNvSpPr>
          <p:nvPr/>
        </p:nvSpPr>
        <p:spPr bwMode="auto">
          <a:xfrm>
            <a:off x="1043608" y="314628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MERCADOTECNIA</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I5103</a:t>
            </a:r>
          </a:p>
        </p:txBody>
      </p:sp>
      <p:sp>
        <p:nvSpPr>
          <p:cNvPr id="21" name="11 Cuadro de texto"/>
          <p:cNvSpPr txBox="1">
            <a:spLocks/>
          </p:cNvSpPr>
          <p:nvPr/>
        </p:nvSpPr>
        <p:spPr bwMode="auto">
          <a:xfrm>
            <a:off x="1043608" y="386636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INTRODUCCIÓN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 LOS NEGOCIOS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I5226</a:t>
            </a:r>
          </a:p>
        </p:txBody>
      </p:sp>
      <p:sp>
        <p:nvSpPr>
          <p:cNvPr id="22" name="11 Cuadro de texto"/>
          <p:cNvSpPr txBox="1">
            <a:spLocks/>
          </p:cNvSpPr>
          <p:nvPr/>
        </p:nvSpPr>
        <p:spPr bwMode="auto">
          <a:xfrm>
            <a:off x="1043608" y="458644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EMPRESAS INTERNACIONALES Y SU PROCESO</a:t>
            </a:r>
            <a:r>
              <a:rPr kumimoji="0" lang="es-MX" sz="7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CONTABLE</a:t>
            </a:r>
          </a:p>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I5412</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3" name="11 Cuadro de texto"/>
          <p:cNvSpPr txBox="1">
            <a:spLocks/>
          </p:cNvSpPr>
          <p:nvPr/>
        </p:nvSpPr>
        <p:spPr bwMode="auto">
          <a:xfrm>
            <a:off x="1043608" y="5301208"/>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MATEMÁTICAS II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I0869</a:t>
            </a:r>
          </a:p>
        </p:txBody>
      </p:sp>
      <p:sp>
        <p:nvSpPr>
          <p:cNvPr id="24" name="11 Cuadro de texto"/>
          <p:cNvSpPr txBox="1">
            <a:spLocks/>
          </p:cNvSpPr>
          <p:nvPr/>
        </p:nvSpPr>
        <p:spPr bwMode="auto">
          <a:xfrm>
            <a:off x="1047056" y="602660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INGLÉS II </a:t>
            </a:r>
          </a:p>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I5135</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5" name="3 Cuadro de texto"/>
          <p:cNvSpPr txBox="1">
            <a:spLocks noChangeArrowheads="1"/>
          </p:cNvSpPr>
          <p:nvPr/>
        </p:nvSpPr>
        <p:spPr bwMode="auto">
          <a:xfrm>
            <a:off x="2055170"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a:t>
            </a:r>
            <a:r>
              <a:rPr lang="es-MX" sz="800" b="1" dirty="0">
                <a:solidFill>
                  <a:schemeClr val="bg1"/>
                </a:solidFill>
                <a:latin typeface="Arial" panose="020B0604020202020204" pitchFamily="34" charset="0"/>
                <a:cs typeface="Arial" panose="020B0604020202020204" pitchFamily="34" charset="0"/>
              </a:rPr>
              <a:t>3</a:t>
            </a:r>
            <a:endPar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6" name="11 Cuadro de texto"/>
          <p:cNvSpPr txBox="1">
            <a:spLocks/>
          </p:cNvSpPr>
          <p:nvPr/>
        </p:nvSpPr>
        <p:spPr bwMode="auto">
          <a:xfrm>
            <a:off x="2055168" y="1700808"/>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ECONOMÍA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PARA LOS NEGOCIOS  I5413</a:t>
            </a:r>
          </a:p>
        </p:txBody>
      </p:sp>
      <p:sp>
        <p:nvSpPr>
          <p:cNvPr id="27" name="11 Cuadro de texto"/>
          <p:cNvSpPr txBox="1">
            <a:spLocks/>
          </p:cNvSpPr>
          <p:nvPr/>
        </p:nvSpPr>
        <p:spPr bwMode="auto">
          <a:xfrm>
            <a:off x="2051720" y="242620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MARCO JURÍDICO DE LAS EMPRESAS I5140</a:t>
            </a:r>
          </a:p>
        </p:txBody>
      </p:sp>
      <p:sp>
        <p:nvSpPr>
          <p:cNvPr id="28" name="11 Cuadro de texto"/>
          <p:cNvSpPr txBox="1">
            <a:spLocks/>
          </p:cNvSpPr>
          <p:nvPr/>
        </p:nvSpPr>
        <p:spPr bwMode="auto">
          <a:xfrm>
            <a:off x="2051720" y="314628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MERCADOTECNIA</a:t>
            </a:r>
            <a:r>
              <a:rPr kumimoji="0" lang="es-MX" sz="6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a:t>
            </a:r>
            <a:r>
              <a:rPr kumimoji="0" lang="es-MX" sz="7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I5429</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9" name="11 Cuadro de texto"/>
          <p:cNvSpPr txBox="1">
            <a:spLocks/>
          </p:cNvSpPr>
          <p:nvPr/>
        </p:nvSpPr>
        <p:spPr bwMode="auto">
          <a:xfrm>
            <a:off x="2051720" y="386636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EXPRESIÓN ORAL Y ESCRITA D1470</a:t>
            </a:r>
          </a:p>
        </p:txBody>
      </p:sp>
      <p:sp>
        <p:nvSpPr>
          <p:cNvPr id="30" name="11 Cuadro de texto"/>
          <p:cNvSpPr txBox="1">
            <a:spLocks/>
          </p:cNvSpPr>
          <p:nvPr/>
        </p:nvSpPr>
        <p:spPr bwMode="auto">
          <a:xfrm>
            <a:off x="2051720" y="458644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ADMINISTRACIÓN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FINANCIERA I5099</a:t>
            </a:r>
          </a:p>
        </p:txBody>
      </p:sp>
      <p:sp>
        <p:nvSpPr>
          <p:cNvPr id="31" name="11 Cuadro de texto"/>
          <p:cNvSpPr txBox="1">
            <a:spLocks/>
          </p:cNvSpPr>
          <p:nvPr/>
        </p:nvSpPr>
        <p:spPr bwMode="auto">
          <a:xfrm>
            <a:off x="2055168" y="530652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ESTADÍSTICA I I5089</a:t>
            </a:r>
          </a:p>
        </p:txBody>
      </p:sp>
      <p:sp>
        <p:nvSpPr>
          <p:cNvPr id="32" name="11 Cuadro de texto"/>
          <p:cNvSpPr txBox="1">
            <a:spLocks/>
          </p:cNvSpPr>
          <p:nvPr/>
        </p:nvSpPr>
        <p:spPr bwMode="auto">
          <a:xfrm>
            <a:off x="2055168" y="6021288"/>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INGLÉS III </a:t>
            </a:r>
          </a:p>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I5136</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33" name="11 Cuadro de texto"/>
          <p:cNvSpPr txBox="1">
            <a:spLocks/>
          </p:cNvSpPr>
          <p:nvPr/>
        </p:nvSpPr>
        <p:spPr bwMode="auto">
          <a:xfrm>
            <a:off x="3063280" y="170080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ESTRUCTURA ECONÓMICA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I5422</a:t>
            </a:r>
          </a:p>
        </p:txBody>
      </p:sp>
      <p:sp>
        <p:nvSpPr>
          <p:cNvPr id="34" name="3 Cuadro de texto"/>
          <p:cNvSpPr txBox="1">
            <a:spLocks noChangeArrowheads="1"/>
          </p:cNvSpPr>
          <p:nvPr/>
        </p:nvSpPr>
        <p:spPr bwMode="auto">
          <a:xfrm>
            <a:off x="3063282"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4</a:t>
            </a:r>
          </a:p>
        </p:txBody>
      </p:sp>
      <p:sp>
        <p:nvSpPr>
          <p:cNvPr id="35" name="11 Cuadro de texto"/>
          <p:cNvSpPr txBox="1">
            <a:spLocks/>
          </p:cNvSpPr>
          <p:nvPr/>
        </p:nvSpPr>
        <p:spPr bwMode="auto">
          <a:xfrm>
            <a:off x="3063280" y="242088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DERECHO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LOS NEGOCIOS I5418</a:t>
            </a:r>
          </a:p>
        </p:txBody>
      </p:sp>
      <p:sp>
        <p:nvSpPr>
          <p:cNvPr id="36" name="11 Cuadro de texto"/>
          <p:cNvSpPr txBox="1">
            <a:spLocks/>
          </p:cNvSpPr>
          <p:nvPr/>
        </p:nvSpPr>
        <p:spPr bwMode="auto">
          <a:xfrm>
            <a:off x="3063280" y="314628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INVESTIGACIÓN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MERCADOS I5102</a:t>
            </a:r>
          </a:p>
        </p:txBody>
      </p:sp>
      <p:sp>
        <p:nvSpPr>
          <p:cNvPr id="37" name="11 Cuadro de texto"/>
          <p:cNvSpPr txBox="1">
            <a:spLocks/>
          </p:cNvSpPr>
          <p:nvPr/>
        </p:nvSpPr>
        <p:spPr bwMode="auto">
          <a:xfrm>
            <a:off x="3059832" y="386636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POLITICA COMERCIAL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I5417</a:t>
            </a:r>
          </a:p>
        </p:txBody>
      </p:sp>
      <p:sp>
        <p:nvSpPr>
          <p:cNvPr id="38" name="11 Cuadro de texto"/>
          <p:cNvSpPr txBox="1">
            <a:spLocks/>
          </p:cNvSpPr>
          <p:nvPr/>
        </p:nvSpPr>
        <p:spPr bwMode="auto">
          <a:xfrm>
            <a:off x="3059832" y="458644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FINANZAS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I5423</a:t>
            </a:r>
          </a:p>
        </p:txBody>
      </p:sp>
      <p:sp>
        <p:nvSpPr>
          <p:cNvPr id="39" name="11 Cuadro de texto"/>
          <p:cNvSpPr txBox="1">
            <a:spLocks/>
          </p:cNvSpPr>
          <p:nvPr/>
        </p:nvSpPr>
        <p:spPr bwMode="auto">
          <a:xfrm>
            <a:off x="3063280" y="5301208"/>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ESTADÍSTICA II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I5090</a:t>
            </a:r>
          </a:p>
        </p:txBody>
      </p:sp>
      <p:sp>
        <p:nvSpPr>
          <p:cNvPr id="40" name="11 Cuadro de texto"/>
          <p:cNvSpPr txBox="1">
            <a:spLocks/>
          </p:cNvSpPr>
          <p:nvPr/>
        </p:nvSpPr>
        <p:spPr bwMode="auto">
          <a:xfrm>
            <a:off x="3063280" y="6021288"/>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INGLÉS IV </a:t>
            </a:r>
          </a:p>
          <a:p>
            <a:pPr marL="0" marR="0" lvl="0" indent="0" algn="l" defTabSz="914400" rtl="0" eaLnBrk="1" fontAlgn="base" latinLnBrk="0" hangingPunct="1">
              <a:lnSpc>
                <a:spcPct val="100000"/>
              </a:lnSpc>
              <a:spcBef>
                <a:spcPct val="0"/>
              </a:spcBef>
              <a:buClrTx/>
              <a:buSzTx/>
              <a:buFontTx/>
              <a:buNone/>
              <a:tabLst/>
            </a:pPr>
            <a:r>
              <a:rPr lang="es-MX" sz="800" dirty="0" smtClean="0">
                <a:solidFill>
                  <a:schemeClr val="bg1"/>
                </a:solidFill>
                <a:latin typeface="Arial" panose="020B0604020202020204" pitchFamily="34" charset="0"/>
                <a:cs typeface="Arial" panose="020B0604020202020204" pitchFamily="34" charset="0"/>
              </a:rPr>
              <a:t>I5137</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1" name="3 Cuadro de texto"/>
          <p:cNvSpPr txBox="1">
            <a:spLocks noChangeArrowheads="1"/>
          </p:cNvSpPr>
          <p:nvPr/>
        </p:nvSpPr>
        <p:spPr bwMode="auto">
          <a:xfrm>
            <a:off x="4071394"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a:t>
            </a:r>
            <a:r>
              <a:rPr lang="es-MX" sz="800" b="1" dirty="0">
                <a:solidFill>
                  <a:schemeClr val="bg1"/>
                </a:solidFill>
                <a:latin typeface="Arial" panose="020B0604020202020204" pitchFamily="34" charset="0"/>
                <a:cs typeface="Arial" panose="020B0604020202020204" pitchFamily="34" charset="0"/>
              </a:rPr>
              <a:t>5</a:t>
            </a:r>
            <a:endPar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2" name="11 Cuadro de texto"/>
          <p:cNvSpPr txBox="1">
            <a:spLocks/>
          </p:cNvSpPr>
          <p:nvPr/>
        </p:nvSpPr>
        <p:spPr bwMode="auto">
          <a:xfrm>
            <a:off x="4071392" y="1700808"/>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RESPONSABILIDAD</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SOCIAL CORPORATIVA I5115</a:t>
            </a:r>
          </a:p>
        </p:txBody>
      </p:sp>
      <p:sp>
        <p:nvSpPr>
          <p:cNvPr id="43" name="11 Cuadro de texto"/>
          <p:cNvSpPr txBox="1">
            <a:spLocks/>
          </p:cNvSpPr>
          <p:nvPr/>
        </p:nvSpPr>
        <p:spPr bwMode="auto">
          <a:xfrm>
            <a:off x="4067944" y="242620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MARCO REGULATORIO DE LOS NEGOCIOS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I5419</a:t>
            </a:r>
          </a:p>
        </p:txBody>
      </p:sp>
      <p:sp>
        <p:nvSpPr>
          <p:cNvPr id="44" name="11 Cuadro de texto"/>
          <p:cNvSpPr txBox="1">
            <a:spLocks/>
          </p:cNvSpPr>
          <p:nvPr/>
        </p:nvSpPr>
        <p:spPr bwMode="auto">
          <a:xfrm>
            <a:off x="4067944" y="3146285"/>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METODOLOGÍA</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Y PRÁCTICA DE LA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INVESTIGACIÓN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I5084</a:t>
            </a:r>
          </a:p>
        </p:txBody>
      </p:sp>
      <p:sp>
        <p:nvSpPr>
          <p:cNvPr id="45" name="11 Cuadro de texto"/>
          <p:cNvSpPr txBox="1">
            <a:spLocks/>
          </p:cNvSpPr>
          <p:nvPr/>
        </p:nvSpPr>
        <p:spPr bwMode="auto">
          <a:xfrm>
            <a:off x="4067944" y="386636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COMUNICACIÓN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INTERCULTURAL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EN</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LOS NEGOCIOS I5227</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6" name="11 Cuadro de texto"/>
          <p:cNvSpPr txBox="1">
            <a:spLocks/>
          </p:cNvSpPr>
          <p:nvPr/>
        </p:nvSpPr>
        <p:spPr bwMode="auto">
          <a:xfrm>
            <a:off x="4067944" y="458644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COMERCIO EXTERIOR I5424</a:t>
            </a:r>
          </a:p>
        </p:txBody>
      </p:sp>
      <p:sp>
        <p:nvSpPr>
          <p:cNvPr id="47" name="11 Cuadro de texto"/>
          <p:cNvSpPr txBox="1">
            <a:spLocks/>
          </p:cNvSpPr>
          <p:nvPr/>
        </p:nvSpPr>
        <p:spPr bwMode="auto">
          <a:xfrm>
            <a:off x="4067944" y="530652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INVESTIGACIÓN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OPERACIONES I</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I5100</a:t>
            </a:r>
          </a:p>
        </p:txBody>
      </p:sp>
      <p:sp>
        <p:nvSpPr>
          <p:cNvPr id="48" name="11 Cuadro de texto"/>
          <p:cNvSpPr txBox="1">
            <a:spLocks/>
          </p:cNvSpPr>
          <p:nvPr/>
        </p:nvSpPr>
        <p:spPr bwMode="auto">
          <a:xfrm>
            <a:off x="4067944" y="602660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COMPETITIVIDAD</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INTERNACIONAL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I5415</a:t>
            </a:r>
          </a:p>
        </p:txBody>
      </p:sp>
      <p:sp>
        <p:nvSpPr>
          <p:cNvPr id="49" name="3 Cuadro de texto"/>
          <p:cNvSpPr txBox="1">
            <a:spLocks noChangeArrowheads="1"/>
          </p:cNvSpPr>
          <p:nvPr/>
        </p:nvSpPr>
        <p:spPr bwMode="auto">
          <a:xfrm>
            <a:off x="5079506"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a:t>
            </a:r>
            <a:r>
              <a:rPr lang="es-MX" sz="800" b="1" dirty="0" smtClean="0">
                <a:solidFill>
                  <a:schemeClr val="bg1"/>
                </a:solidFill>
                <a:latin typeface="Arial" panose="020B0604020202020204" pitchFamily="34" charset="0"/>
                <a:cs typeface="Arial" panose="020B0604020202020204" pitchFamily="34" charset="0"/>
              </a:rPr>
              <a:t>6</a:t>
            </a:r>
            <a:endPar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0" name="11 Cuadro de texto"/>
          <p:cNvSpPr txBox="1">
            <a:spLocks/>
          </p:cNvSpPr>
          <p:nvPr/>
        </p:nvSpPr>
        <p:spPr bwMode="auto">
          <a:xfrm>
            <a:off x="5079504" y="170080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LIDERAZGO Y HABILIDADES DIRECTIVAS I5114</a:t>
            </a:r>
          </a:p>
        </p:txBody>
      </p:sp>
      <p:sp>
        <p:nvSpPr>
          <p:cNvPr id="51" name="11 Cuadro de texto"/>
          <p:cNvSpPr txBox="1">
            <a:spLocks/>
          </p:cNvSpPr>
          <p:nvPr/>
        </p:nvSpPr>
        <p:spPr bwMode="auto">
          <a:xfrm>
            <a:off x="5076056" y="242088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TRATADOS Y ACUERDOS COMERCIALES Y DE INVERSIÓN INTERNACIONALES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I5421</a:t>
            </a:r>
          </a:p>
        </p:txBody>
      </p:sp>
      <p:sp>
        <p:nvSpPr>
          <p:cNvPr id="52" name="11 Cuadro de texto"/>
          <p:cNvSpPr txBox="1">
            <a:spLocks/>
          </p:cNvSpPr>
          <p:nvPr/>
        </p:nvSpPr>
        <p:spPr bwMode="auto">
          <a:xfrm>
            <a:off x="5076056" y="314628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LOGÍSTICA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I5428</a:t>
            </a:r>
          </a:p>
        </p:txBody>
      </p:sp>
      <p:sp>
        <p:nvSpPr>
          <p:cNvPr id="53" name="11 Cuadro de texto"/>
          <p:cNvSpPr txBox="1">
            <a:spLocks/>
          </p:cNvSpPr>
          <p:nvPr/>
        </p:nvSpPr>
        <p:spPr bwMode="auto">
          <a:xfrm>
            <a:off x="5076056" y="386636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NEGOCIACIÓN</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a:t>
            </a:r>
            <a:r>
              <a:rPr kumimoji="0" lang="es-MX" sz="7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I5228</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4" name="11 Cuadro de texto"/>
          <p:cNvSpPr txBox="1">
            <a:spLocks/>
          </p:cNvSpPr>
          <p:nvPr/>
        </p:nvSpPr>
        <p:spPr bwMode="auto">
          <a:xfrm>
            <a:off x="5076056" y="458644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GESTIÓN DE LA OPERACIÓN ADUANERA</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I5425</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5" name="11 Cuadro de texto"/>
          <p:cNvSpPr txBox="1">
            <a:spLocks/>
          </p:cNvSpPr>
          <p:nvPr/>
        </p:nvSpPr>
        <p:spPr bwMode="auto">
          <a:xfrm>
            <a:off x="5076056" y="530652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INVESTIGACIÓN</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OPERACIONES II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I5414</a:t>
            </a:r>
          </a:p>
        </p:txBody>
      </p:sp>
      <p:sp>
        <p:nvSpPr>
          <p:cNvPr id="56" name="3 Cuadro de texto"/>
          <p:cNvSpPr txBox="1">
            <a:spLocks noChangeArrowheads="1"/>
          </p:cNvSpPr>
          <p:nvPr/>
        </p:nvSpPr>
        <p:spPr bwMode="auto">
          <a:xfrm>
            <a:off x="6087618"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a:t>
            </a:r>
            <a:r>
              <a:rPr lang="es-MX" sz="800" b="1" dirty="0">
                <a:solidFill>
                  <a:schemeClr val="bg1"/>
                </a:solidFill>
                <a:latin typeface="Arial" panose="020B0604020202020204" pitchFamily="34" charset="0"/>
                <a:cs typeface="Arial" panose="020B0604020202020204" pitchFamily="34" charset="0"/>
              </a:rPr>
              <a:t>7</a:t>
            </a:r>
            <a:endPar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57" name="11 Cuadro de texto"/>
          <p:cNvSpPr txBox="1">
            <a:spLocks/>
          </p:cNvSpPr>
          <p:nvPr/>
        </p:nvSpPr>
        <p:spPr bwMode="auto">
          <a:xfrm>
            <a:off x="6087616" y="170080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INTELIGENCIA COMERCIAL I5427</a:t>
            </a:r>
          </a:p>
        </p:txBody>
      </p:sp>
      <p:sp>
        <p:nvSpPr>
          <p:cNvPr id="58" name="11 Cuadro de texto"/>
          <p:cNvSpPr txBox="1">
            <a:spLocks/>
          </p:cNvSpPr>
          <p:nvPr/>
        </p:nvSpPr>
        <p:spPr bwMode="auto">
          <a:xfrm>
            <a:off x="6084168" y="2426205"/>
            <a:ext cx="932656" cy="64275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OPTATIVA ABIERTA I</a:t>
            </a:r>
          </a:p>
        </p:txBody>
      </p:sp>
      <p:sp>
        <p:nvSpPr>
          <p:cNvPr id="59" name="11 Cuadro de texto"/>
          <p:cNvSpPr txBox="1">
            <a:spLocks/>
          </p:cNvSpPr>
          <p:nvPr/>
        </p:nvSpPr>
        <p:spPr bwMode="auto">
          <a:xfrm>
            <a:off x="6084168" y="3146285"/>
            <a:ext cx="932656" cy="642755"/>
          </a:xfrm>
          <a:prstGeom prst="rect">
            <a:avLst/>
          </a:prstGeom>
          <a:solidFill>
            <a:schemeClr val="bg2">
              <a:lumMod val="75000"/>
            </a:schemeClr>
          </a:solidFill>
          <a:ln>
            <a:solidFill>
              <a:schemeClr val="bg2">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ESPECIALIZANTE</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SELECTIVA I</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0" name="11 Cuadro de texto"/>
          <p:cNvSpPr txBox="1">
            <a:spLocks/>
          </p:cNvSpPr>
          <p:nvPr/>
        </p:nvSpPr>
        <p:spPr bwMode="auto">
          <a:xfrm>
            <a:off x="6084168" y="3866365"/>
            <a:ext cx="932656" cy="136283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PRÁCTICAS PROFESIONALES</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DE  LA LIC. EN NEGOCIOS </a:t>
            </a:r>
            <a:r>
              <a:rPr kumimoji="0" lang="es-MX" sz="6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I5433</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1" name="3 Cuadro de texto"/>
          <p:cNvSpPr txBox="1">
            <a:spLocks noChangeArrowheads="1"/>
          </p:cNvSpPr>
          <p:nvPr/>
        </p:nvSpPr>
        <p:spPr bwMode="auto">
          <a:xfrm>
            <a:off x="7095730"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8</a:t>
            </a:r>
          </a:p>
        </p:txBody>
      </p:sp>
      <p:sp>
        <p:nvSpPr>
          <p:cNvPr id="62" name="11 Cuadro de texto"/>
          <p:cNvSpPr txBox="1">
            <a:spLocks/>
          </p:cNvSpPr>
          <p:nvPr/>
        </p:nvSpPr>
        <p:spPr bwMode="auto">
          <a:xfrm>
            <a:off x="7095728" y="170080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PROPIEDAD INTELECTUAL I5420</a:t>
            </a:r>
          </a:p>
        </p:txBody>
      </p:sp>
      <p:sp>
        <p:nvSpPr>
          <p:cNvPr id="64" name="11 Cuadro de texto"/>
          <p:cNvSpPr txBox="1">
            <a:spLocks/>
          </p:cNvSpPr>
          <p:nvPr/>
        </p:nvSpPr>
        <p:spPr bwMode="auto">
          <a:xfrm>
            <a:off x="7092280" y="242620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DESARROLLO DE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EMPRENDEDORES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I5113</a:t>
            </a:r>
          </a:p>
        </p:txBody>
      </p:sp>
      <p:sp>
        <p:nvSpPr>
          <p:cNvPr id="65" name="11 Cuadro de texto"/>
          <p:cNvSpPr txBox="1">
            <a:spLocks/>
          </p:cNvSpPr>
          <p:nvPr/>
        </p:nvSpPr>
        <p:spPr bwMode="auto">
          <a:xfrm>
            <a:off x="7092280" y="314628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SOFTWARE</a:t>
            </a:r>
            <a:r>
              <a:rPr kumimoji="0" lang="es-MX" sz="7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PARA LA OPERACIÓN DE NEGOCIOS </a:t>
            </a:r>
            <a:r>
              <a:rPr kumimoji="0" lang="es-MX" sz="6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7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I5432</a:t>
            </a:r>
            <a:endPar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6" name="11 Cuadro de texto"/>
          <p:cNvSpPr txBox="1">
            <a:spLocks/>
          </p:cNvSpPr>
          <p:nvPr/>
        </p:nvSpPr>
        <p:spPr bwMode="auto">
          <a:xfrm>
            <a:off x="7092280" y="3866365"/>
            <a:ext cx="932656" cy="64275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OPTATIVA</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ABIERTA II</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7" name="11 Cuadro de texto"/>
          <p:cNvSpPr txBox="1">
            <a:spLocks/>
          </p:cNvSpPr>
          <p:nvPr/>
        </p:nvSpPr>
        <p:spPr bwMode="auto">
          <a:xfrm>
            <a:off x="7095728" y="4586445"/>
            <a:ext cx="932656" cy="642755"/>
          </a:xfrm>
          <a:prstGeom prst="rect">
            <a:avLst/>
          </a:prstGeom>
          <a:solidFill>
            <a:schemeClr val="bg2">
              <a:lumMod val="75000"/>
            </a:schemeClr>
          </a:solidFill>
          <a:ln>
            <a:solidFill>
              <a:schemeClr val="bg2">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ESPECIALIZANTE</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SELECTIVA II</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8" name="3 Cuadro de texto"/>
          <p:cNvSpPr txBox="1">
            <a:spLocks noChangeArrowheads="1"/>
          </p:cNvSpPr>
          <p:nvPr/>
        </p:nvSpPr>
        <p:spPr bwMode="auto">
          <a:xfrm>
            <a:off x="8103842"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9</a:t>
            </a:r>
          </a:p>
        </p:txBody>
      </p:sp>
      <p:sp>
        <p:nvSpPr>
          <p:cNvPr id="69" name="11 Cuadro de texto"/>
          <p:cNvSpPr txBox="1">
            <a:spLocks/>
          </p:cNvSpPr>
          <p:nvPr/>
        </p:nvSpPr>
        <p:spPr bwMode="auto">
          <a:xfrm>
            <a:off x="8103840" y="1700808"/>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NEGOCIOS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ELECTRÓNICOS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I5431</a:t>
            </a:r>
          </a:p>
        </p:txBody>
      </p:sp>
      <p:sp>
        <p:nvSpPr>
          <p:cNvPr id="70" name="11 Cuadro de texto"/>
          <p:cNvSpPr txBox="1">
            <a:spLocks/>
          </p:cNvSpPr>
          <p:nvPr/>
        </p:nvSpPr>
        <p:spPr bwMode="auto">
          <a:xfrm>
            <a:off x="8100392" y="242620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ESTRATEGIA Y CONSULTORÍA </a:t>
            </a: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NEGOCIOS I5416</a:t>
            </a:r>
          </a:p>
        </p:txBody>
      </p:sp>
      <p:sp>
        <p:nvSpPr>
          <p:cNvPr id="71" name="11 Cuadro de texto"/>
          <p:cNvSpPr txBox="1">
            <a:spLocks/>
          </p:cNvSpPr>
          <p:nvPr/>
        </p:nvSpPr>
        <p:spPr bwMode="auto">
          <a:xfrm>
            <a:off x="8100392" y="3146285"/>
            <a:ext cx="932656" cy="64275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INNOVACIÓN Y DESARROLLO DE PRODUCTOS Y SERVICIOS PARA LA EXPORTACIÓN </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I5426</a:t>
            </a:r>
          </a:p>
        </p:txBody>
      </p:sp>
      <p:sp>
        <p:nvSpPr>
          <p:cNvPr id="72" name="11 Cuadro de texto"/>
          <p:cNvSpPr txBox="1">
            <a:spLocks/>
          </p:cNvSpPr>
          <p:nvPr/>
        </p:nvSpPr>
        <p:spPr bwMode="auto">
          <a:xfrm>
            <a:off x="8100392" y="5306525"/>
            <a:ext cx="932656" cy="6427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SEMINARIO DE TITULACIÓN EN NEGOCIOS </a:t>
            </a:r>
            <a:r>
              <a:rPr kumimoji="0" lang="es-MX"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INTERNACIONALES</a:t>
            </a: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I5430</a:t>
            </a:r>
          </a:p>
        </p:txBody>
      </p:sp>
      <p:sp>
        <p:nvSpPr>
          <p:cNvPr id="73" name="11 Cuadro de texto"/>
          <p:cNvSpPr txBox="1">
            <a:spLocks/>
          </p:cNvSpPr>
          <p:nvPr/>
        </p:nvSpPr>
        <p:spPr bwMode="auto">
          <a:xfrm>
            <a:off x="8103840" y="4581128"/>
            <a:ext cx="932656" cy="642755"/>
          </a:xfrm>
          <a:prstGeom prst="rect">
            <a:avLst/>
          </a:prstGeom>
          <a:solidFill>
            <a:schemeClr val="bg2">
              <a:lumMod val="75000"/>
            </a:schemeClr>
          </a:solidFill>
          <a:ln>
            <a:solidFill>
              <a:schemeClr val="bg2">
                <a:lumMod val="50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ESPECIALIZANTE</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SELECTIVA III</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4" name="11 Cuadro de texto"/>
          <p:cNvSpPr txBox="1">
            <a:spLocks/>
          </p:cNvSpPr>
          <p:nvPr/>
        </p:nvSpPr>
        <p:spPr bwMode="auto">
          <a:xfrm>
            <a:off x="8103840" y="3861048"/>
            <a:ext cx="932656" cy="64275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OPTATIVA</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ABIERTA III</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5" name="11 Cuadro de texto"/>
          <p:cNvSpPr txBox="1">
            <a:spLocks/>
          </p:cNvSpPr>
          <p:nvPr/>
        </p:nvSpPr>
        <p:spPr bwMode="auto">
          <a:xfrm>
            <a:off x="38944" y="1700808"/>
            <a:ext cx="932656" cy="64275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ECONOMÍA</a:t>
            </a:r>
            <a:r>
              <a:rPr kumimoji="0" lang="es-MX" sz="8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I</a:t>
            </a:r>
          </a:p>
          <a:p>
            <a:pPr marL="0" marR="0" lvl="0" indent="0" algn="l" defTabSz="914400" rtl="0" eaLnBrk="1" fontAlgn="base" latinLnBrk="0" hangingPunct="1">
              <a:lnSpc>
                <a:spcPct val="100000"/>
              </a:lnSpc>
              <a:spcBef>
                <a:spcPct val="0"/>
              </a:spcBef>
              <a:buClrTx/>
              <a:buSzTx/>
              <a:buFontTx/>
              <a:buNone/>
              <a:tabLst/>
            </a:pPr>
            <a:r>
              <a:rPr lang="es-MX" sz="800" baseline="0" smtClean="0">
                <a:solidFill>
                  <a:schemeClr val="bg1"/>
                </a:solidFill>
                <a:latin typeface="Arial" panose="020B0604020202020204" pitchFamily="34" charset="0"/>
                <a:cs typeface="Arial" panose="020B0604020202020204" pitchFamily="34" charset="0"/>
              </a:rPr>
              <a:t>I5087</a:t>
            </a:r>
            <a:endParaRPr kumimoji="0" lang="es-MX"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76" name="3 Cuadro de texto"/>
          <p:cNvSpPr txBox="1">
            <a:spLocks noChangeArrowheads="1"/>
          </p:cNvSpPr>
          <p:nvPr/>
        </p:nvSpPr>
        <p:spPr bwMode="auto">
          <a:xfrm>
            <a:off x="35496" y="1268760"/>
            <a:ext cx="932654" cy="362968"/>
          </a:xfrm>
          <a:prstGeom prst="rect">
            <a:avLst/>
          </a:prstGeom>
          <a:solidFill>
            <a:schemeClr val="accent1">
              <a:lumMod val="50000"/>
            </a:schemeClr>
          </a:solidFill>
          <a:ln>
            <a:solidFill>
              <a:schemeClr val="accent1">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Semestre </a:t>
            </a:r>
            <a:r>
              <a:rPr lang="es-MX" sz="800" b="1" dirty="0">
                <a:solidFill>
                  <a:schemeClr val="bg1"/>
                </a:solidFill>
                <a:latin typeface="Arial" panose="020B0604020202020204" pitchFamily="34" charset="0"/>
                <a:cs typeface="Arial" panose="020B0604020202020204" pitchFamily="34" charset="0"/>
              </a:rPr>
              <a:t>1</a:t>
            </a:r>
            <a:endParaRPr kumimoji="0" lang="es-MX" sz="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555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Tabla"/>
          <p:cNvGraphicFramePr>
            <a:graphicFrameLocks noGrp="1"/>
          </p:cNvGraphicFramePr>
          <p:nvPr>
            <p:extLst>
              <p:ext uri="{D42A27DB-BD31-4B8C-83A1-F6EECF244321}">
                <p14:modId xmlns:p14="http://schemas.microsoft.com/office/powerpoint/2010/main" val="1451282157"/>
              </p:ext>
            </p:extLst>
          </p:nvPr>
        </p:nvGraphicFramePr>
        <p:xfrm>
          <a:off x="1358279" y="1128779"/>
          <a:ext cx="6544698" cy="4426274"/>
        </p:xfrm>
        <a:graphic>
          <a:graphicData uri="http://schemas.openxmlformats.org/drawingml/2006/table">
            <a:tbl>
              <a:tblPr/>
              <a:tblGrid>
                <a:gridCol w="489202"/>
                <a:gridCol w="1920529"/>
                <a:gridCol w="347914"/>
                <a:gridCol w="563593"/>
                <a:gridCol w="680484"/>
                <a:gridCol w="648586"/>
                <a:gridCol w="708276"/>
                <a:gridCol w="1186114"/>
              </a:tblGrid>
              <a:tr h="349832">
                <a:tc gridSpan="8">
                  <a:txBody>
                    <a:bodyPr/>
                    <a:lstStyle/>
                    <a:p>
                      <a:pPr algn="ctr" fontAlgn="ctr"/>
                      <a:r>
                        <a:rPr lang="es-MX" sz="1000" b="1" i="0" u="none" strike="noStrike" dirty="0">
                          <a:solidFill>
                            <a:srgbClr val="FFFFFF"/>
                          </a:solidFill>
                          <a:effectLst/>
                          <a:latin typeface="Arial" panose="020B0604020202020204" pitchFamily="34" charset="0"/>
                          <a:cs typeface="Arial" panose="020B0604020202020204" pitchFamily="34" charset="0"/>
                        </a:rPr>
                        <a:t>ÁREA DE FORMACIÓN BÁSICA COMÚN OBLIGATORIA</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104E8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18088">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DEPTO</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UNIDADES DE </a:t>
                      </a:r>
                      <a:r>
                        <a:rPr lang="es-MX" sz="1000" b="1" i="0" u="none" strike="noStrike" kern="1200" dirty="0">
                          <a:solidFill>
                            <a:srgbClr val="000000"/>
                          </a:solidFill>
                          <a:effectLst/>
                          <a:latin typeface="Arial" panose="020B0604020202020204" pitchFamily="34" charset="0"/>
                          <a:ea typeface="+mn-ea"/>
                          <a:cs typeface="Arial" panose="020B0604020202020204" pitchFamily="34" charset="0"/>
                        </a:rPr>
                        <a:t>APRENDIZAJE</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TIPO</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HORAS TEORÍA</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HORAS PRÁCTICA</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HORAS TOTALES</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a:solidFill>
                            <a:srgbClr val="000000"/>
                          </a:solidFill>
                          <a:effectLst/>
                          <a:latin typeface="Arial" panose="020B0604020202020204" pitchFamily="34" charset="0"/>
                          <a:cs typeface="Arial" panose="020B0604020202020204" pitchFamily="34" charset="0"/>
                        </a:rPr>
                        <a:t>CRÉDITOS</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c>
                  <a:txBody>
                    <a:bodyPr/>
                    <a:lstStyle/>
                    <a:p>
                      <a:pPr algn="ctr" fontAlgn="ctr"/>
                      <a:r>
                        <a:rPr lang="es-MX" sz="1000" b="1" i="0" u="none" strike="noStrike" dirty="0" smtClean="0">
                          <a:solidFill>
                            <a:srgbClr val="000000"/>
                          </a:solidFill>
                          <a:effectLst/>
                          <a:latin typeface="Arial" panose="020B0604020202020204" pitchFamily="34" charset="0"/>
                          <a:cs typeface="Arial" panose="020B0604020202020204" pitchFamily="34" charset="0"/>
                        </a:rPr>
                        <a:t>PRERREQUISITOS</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CCCCC"/>
                    </a:solidFill>
                  </a:tcPr>
                </a:tc>
              </a:tr>
              <a:tr h="330293">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AD</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ADMINISTRACIÓN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336048">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AD</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EXPRESIÓN ORAL Y ESCRITA</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20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60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6</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9294">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CJ</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CONCEPTOS JURÍDICOS FUNDAMENTALES</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19893">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CJ</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METODOLOGÍA Y PRÁCTICA DE LA INVESTIGACIÓN</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42">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CJ</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UNIVERSIDAD Y SIGLO XXI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45447">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CONTABILIDAD GENERAL</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13987">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EN</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ECONOMÍA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13987">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EN</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ECONOMÍA II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13987">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MC</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ESTADÍSTICA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13987">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MC</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ESTADÍSTICA II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ESTADÍSTICA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10809">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MC</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MATEMÁTICAS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38318">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MC</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MATEMÁTICAS II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MATEMÁTICAS 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72363">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SI</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cs typeface="Arial" panose="020B0604020202020204" pitchFamily="34" charset="0"/>
                        </a:rPr>
                        <a:t>TECNOLOGÍAS DE LA INFORMACIÓN</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CT</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cs typeface="Arial" panose="020B0604020202020204" pitchFamily="34" charset="0"/>
                        </a:rPr>
                        <a:t>40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cs typeface="Arial" panose="020B0604020202020204" pitchFamily="34" charset="0"/>
                        </a:rPr>
                        <a:t>8</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42">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1" i="0" u="none" strike="noStrike" dirty="0">
                          <a:solidFill>
                            <a:srgbClr val="000000"/>
                          </a:solidFill>
                          <a:effectLst/>
                          <a:latin typeface="Arial" panose="020B0604020202020204" pitchFamily="34" charset="0"/>
                          <a:cs typeface="Arial" panose="020B0604020202020204" pitchFamily="34" charset="0"/>
                        </a:rPr>
                        <a:t> </a:t>
                      </a:r>
                      <a:r>
                        <a:rPr lang="es-MX" sz="1000" b="1" i="0" u="none" strike="noStrike" dirty="0" smtClean="0">
                          <a:solidFill>
                            <a:srgbClr val="000000"/>
                          </a:solidFill>
                          <a:effectLst/>
                          <a:latin typeface="Arial" panose="020B0604020202020204" pitchFamily="34" charset="0"/>
                          <a:cs typeface="Arial" panose="020B0604020202020204" pitchFamily="34" charset="0"/>
                        </a:rPr>
                        <a:t>TOTAL</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520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500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1020</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102</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s-MX" sz="1000" b="0" i="0" u="none" strike="noStrike" dirty="0">
                          <a:solidFill>
                            <a:srgbClr val="000000"/>
                          </a:solidFill>
                          <a:effectLst/>
                          <a:latin typeface="Arial" panose="020B0604020202020204" pitchFamily="34" charset="0"/>
                          <a:cs typeface="Arial" panose="020B0604020202020204" pitchFamily="34" charset="0"/>
                        </a:rPr>
                        <a:t> </a:t>
                      </a:r>
                    </a:p>
                  </a:txBody>
                  <a:tcPr marL="8857" marR="8857" marT="8857"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610" t="10015" r="58001"/>
          <a:stretch/>
        </p:blipFill>
        <p:spPr>
          <a:xfrm rot="5400000">
            <a:off x="7649660" y="5607501"/>
            <a:ext cx="819958" cy="1681041"/>
          </a:xfrm>
          <a:prstGeom prst="rect">
            <a:avLst/>
          </a:prstGeom>
        </p:spPr>
      </p:pic>
      <p:sp>
        <p:nvSpPr>
          <p:cNvPr id="7" name="Marcador de contenido 2"/>
          <p:cNvSpPr txBox="1">
            <a:spLocks/>
          </p:cNvSpPr>
          <p:nvPr/>
        </p:nvSpPr>
        <p:spPr>
          <a:xfrm>
            <a:off x="1249558" y="625647"/>
            <a:ext cx="3907221" cy="492544"/>
          </a:xfrm>
          <a:prstGeom prst="rect">
            <a:avLst/>
          </a:prstGeom>
          <a:effectLst>
            <a:outerShdw blurRad="63500" dist="558800" dir="12000000" sx="125000" sy="125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smtClean="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rPr>
              <a:t>PLAN DE ESTUDIOS</a:t>
            </a:r>
            <a:endParaRPr lang="es-MX" sz="2000" b="1" dirty="0">
              <a:ln w="0"/>
              <a:solidFill>
                <a:srgbClr val="2F81CB"/>
              </a:solidFill>
              <a:effectLst>
                <a:innerShdw blurRad="63500" dist="50800" dir="8100000">
                  <a:prstClr val="black">
                    <a:alpha val="50000"/>
                  </a:prstClr>
                </a:innerShdw>
              </a:effectLst>
              <a:latin typeface="Arial" panose="020B0604020202020204" pitchFamily="34" charset="0"/>
              <a:cs typeface="Arial" panose="020B0604020202020204" pitchFamily="34" charset="0"/>
            </a:endParaRPr>
          </a:p>
        </p:txBody>
      </p:sp>
      <p:pic>
        <p:nvPicPr>
          <p:cNvPr id="9"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5" y="64223"/>
            <a:ext cx="1085714" cy="1053968"/>
          </a:xfrm>
          <a:prstGeom prst="rect">
            <a:avLst/>
          </a:prstGeom>
        </p:spPr>
      </p:pic>
    </p:spTree>
    <p:extLst>
      <p:ext uri="{BB962C8B-B14F-4D97-AF65-F5344CB8AC3E}">
        <p14:creationId xmlns:p14="http://schemas.microsoft.com/office/powerpoint/2010/main" val="756235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TotalTime>
  <Words>2559</Words>
  <Application>Microsoft Office PowerPoint</Application>
  <PresentationFormat>Presentación en pantalla (4:3)</PresentationFormat>
  <Paragraphs>785</Paragraphs>
  <Slides>37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Tw Cen MT</vt:lpstr>
      <vt:lpstr>Wingdings</vt:lpstr>
      <vt:lpstr>Tema de Office</vt:lpstr>
      <vt:lpstr>Presentación de PowerPoint</vt:lpstr>
      <vt:lpstr>Presentación de PowerPoint</vt:lpstr>
      <vt:lpstr>Bienvenida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Coord. Negocios</cp:lastModifiedBy>
  <cp:revision>86</cp:revision>
  <cp:lastPrinted>2015-07-22T14:19:24Z</cp:lastPrinted>
  <dcterms:created xsi:type="dcterms:W3CDTF">2013-07-22T22:46:51Z</dcterms:created>
  <dcterms:modified xsi:type="dcterms:W3CDTF">2016-01-13T23:16:52Z</dcterms:modified>
</cp:coreProperties>
</file>